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6" r:id="rId11"/>
    <p:sldId id="268" r:id="rId12"/>
    <p:sldId id="269" r:id="rId13"/>
    <p:sldId id="270" r:id="rId14"/>
    <p:sldId id="279" r:id="rId15"/>
    <p:sldId id="277"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alibri (MS)" panose="020B0604020202020204" charset="0"/>
      <p:regular r:id="rId22"/>
    </p:embeddedFont>
    <p:embeddedFont>
      <p:font typeface="Calibri (MS) Bold" panose="020B0604020202020204" charset="0"/>
      <p:regular r:id="rId23"/>
    </p:embeddedFont>
    <p:embeddedFont>
      <p:font typeface="Canva Sans" panose="020B0604020202020204" charset="0"/>
      <p:regular r:id="rId24"/>
    </p:embeddedFont>
    <p:embeddedFont>
      <p:font typeface="Canva Sans Bold" panose="020B0604020202020204" charset="0"/>
      <p:regular r:id="rId25"/>
    </p:embeddedFont>
    <p:embeddedFont>
      <p:font typeface="Garet Bold" panose="020B0604020202020204" charset="0"/>
      <p:regular r:id="rId26"/>
    </p:embeddedFont>
    <p:embeddedFont>
      <p:font typeface="Gotham Bold" panose="020B0604020202020204" charset="0"/>
      <p:regular r:id="rId27"/>
    </p:embeddedFont>
    <p:embeddedFont>
      <p:font typeface="Telegraf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104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4C420-D0A0-4955-BA60-CCC82016019E}" type="datetimeFigureOut">
              <a:rPr lang="en-US" smtClean="0"/>
              <a:t>11/28/2025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14EAF-2F0D-4D70-8E16-48B87CDAE9C4}" type="slidenum">
              <a:rPr lang="en-US" smtClean="0"/>
              <a:t>‹#›</a:t>
            </a:fld>
            <a:endParaRPr lang="en-US"/>
          </a:p>
        </p:txBody>
      </p:sp>
    </p:spTree>
    <p:extLst>
      <p:ext uri="{BB962C8B-B14F-4D97-AF65-F5344CB8AC3E}">
        <p14:creationId xmlns:p14="http://schemas.microsoft.com/office/powerpoint/2010/main" val="2811642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014EAF-2F0D-4D70-8E16-48B87CDAE9C4}" type="slidenum">
              <a:rPr lang="en-US" smtClean="0"/>
              <a:t>13</a:t>
            </a:fld>
            <a:endParaRPr lang="en-US"/>
          </a:p>
        </p:txBody>
      </p:sp>
    </p:spTree>
    <p:extLst>
      <p:ext uri="{BB962C8B-B14F-4D97-AF65-F5344CB8AC3E}">
        <p14:creationId xmlns:p14="http://schemas.microsoft.com/office/powerpoint/2010/main" val="629895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9.svg"/><Relationship Id="rId7"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9.svg"/><Relationship Id="rId7"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18" Type="http://schemas.openxmlformats.org/officeDocument/2006/relationships/image" Target="../media/image73.svg"/><Relationship Id="rId26" Type="http://schemas.openxmlformats.org/officeDocument/2006/relationships/image" Target="../media/image81.svg"/><Relationship Id="rId3" Type="http://schemas.openxmlformats.org/officeDocument/2006/relationships/image" Target="../media/image2.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svg"/><Relationship Id="rId17" Type="http://schemas.openxmlformats.org/officeDocument/2006/relationships/image" Target="../media/image72.png"/><Relationship Id="rId25" Type="http://schemas.openxmlformats.org/officeDocument/2006/relationships/image" Target="../media/image80.png"/><Relationship Id="rId2" Type="http://schemas.openxmlformats.org/officeDocument/2006/relationships/notesSlide" Target="../notesSlides/notesSlide1.xml"/><Relationship Id="rId16" Type="http://schemas.openxmlformats.org/officeDocument/2006/relationships/image" Target="../media/image71.svg"/><Relationship Id="rId20" Type="http://schemas.openxmlformats.org/officeDocument/2006/relationships/image" Target="../media/image75.svg"/><Relationship Id="rId29"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66.png"/><Relationship Id="rId24" Type="http://schemas.openxmlformats.org/officeDocument/2006/relationships/image" Target="../media/image79.svg"/><Relationship Id="rId5" Type="http://schemas.openxmlformats.org/officeDocument/2006/relationships/image" Target="../media/image8.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svg"/><Relationship Id="rId10" Type="http://schemas.openxmlformats.org/officeDocument/2006/relationships/image" Target="../media/image65.svg"/><Relationship Id="rId19" Type="http://schemas.openxmlformats.org/officeDocument/2006/relationships/image" Target="../media/image74.png"/><Relationship Id="rId31" Type="http://schemas.openxmlformats.org/officeDocument/2006/relationships/hyperlink" Target="https://app.powerbi.com/groups/me/reports/6f48b380-98bf-4618-b81c-17b75d7ab27d/a11a50a1d4751c5a0856?experience=power-bi" TargetMode="External"/><Relationship Id="rId4" Type="http://schemas.openxmlformats.org/officeDocument/2006/relationships/image" Target="../media/image3.svg"/><Relationship Id="rId9" Type="http://schemas.openxmlformats.org/officeDocument/2006/relationships/image" Target="../media/image64.png"/><Relationship Id="rId14" Type="http://schemas.openxmlformats.org/officeDocument/2006/relationships/image" Target="../media/image69.svg"/><Relationship Id="rId22" Type="http://schemas.openxmlformats.org/officeDocument/2006/relationships/image" Target="../media/image77.svg"/><Relationship Id="rId27" Type="http://schemas.openxmlformats.org/officeDocument/2006/relationships/image" Target="../media/image82.png"/><Relationship Id="rId30" Type="http://schemas.openxmlformats.org/officeDocument/2006/relationships/image" Target="../media/image85.sv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86.jpe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sv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3.svg"/><Relationship Id="rId5" Type="http://schemas.openxmlformats.org/officeDocument/2006/relationships/image" Target="../media/image11.jpeg"/><Relationship Id="rId10" Type="http://schemas.openxmlformats.org/officeDocument/2006/relationships/image" Target="../media/image2.png"/><Relationship Id="rId4" Type="http://schemas.openxmlformats.org/officeDocument/2006/relationships/image" Target="../media/image10.jpeg"/><Relationship Id="rId9"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9.sv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5.svg"/><Relationship Id="rId5" Type="http://schemas.openxmlformats.org/officeDocument/2006/relationships/image" Target="../media/image2.png"/><Relationship Id="rId10" Type="http://schemas.openxmlformats.org/officeDocument/2006/relationships/image" Target="../media/image24.png"/><Relationship Id="rId4" Type="http://schemas.openxmlformats.org/officeDocument/2006/relationships/image" Target="../media/image20.jpe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svg"/><Relationship Id="rId26" Type="http://schemas.openxmlformats.org/officeDocument/2006/relationships/image" Target="../media/image46.svg"/><Relationship Id="rId3" Type="http://schemas.openxmlformats.org/officeDocument/2006/relationships/image" Target="../media/image22.png"/><Relationship Id="rId21" Type="http://schemas.openxmlformats.org/officeDocument/2006/relationships/image" Target="../media/image41.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5" Type="http://schemas.openxmlformats.org/officeDocument/2006/relationships/image" Target="../media/image45.png"/><Relationship Id="rId33" Type="http://schemas.openxmlformats.org/officeDocument/2006/relationships/image" Target="../media/image51.jpeg"/><Relationship Id="rId2" Type="http://schemas.openxmlformats.org/officeDocument/2006/relationships/image" Target="../media/image21.png"/><Relationship Id="rId16" Type="http://schemas.openxmlformats.org/officeDocument/2006/relationships/image" Target="../media/image38.svg"/><Relationship Id="rId20" Type="http://schemas.openxmlformats.org/officeDocument/2006/relationships/image" Target="../media/image27.sv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3.png"/><Relationship Id="rId24" Type="http://schemas.openxmlformats.org/officeDocument/2006/relationships/image" Target="../media/image44.svg"/><Relationship Id="rId32" Type="http://schemas.openxmlformats.org/officeDocument/2006/relationships/image" Target="../media/image50.svg"/><Relationship Id="rId5" Type="http://schemas.openxmlformats.org/officeDocument/2006/relationships/image" Target="../media/image24.png"/><Relationship Id="rId15" Type="http://schemas.openxmlformats.org/officeDocument/2006/relationships/image" Target="../media/image37.png"/><Relationship Id="rId23" Type="http://schemas.openxmlformats.org/officeDocument/2006/relationships/image" Target="../media/image43.png"/><Relationship Id="rId28" Type="http://schemas.openxmlformats.org/officeDocument/2006/relationships/image" Target="../media/image3.svg"/><Relationship Id="rId10" Type="http://schemas.openxmlformats.org/officeDocument/2006/relationships/image" Target="../media/image32.svg"/><Relationship Id="rId19" Type="http://schemas.openxmlformats.org/officeDocument/2006/relationships/image" Target="../media/image26.png"/><Relationship Id="rId31" Type="http://schemas.openxmlformats.org/officeDocument/2006/relationships/image" Target="../media/image49.png"/><Relationship Id="rId4" Type="http://schemas.openxmlformats.org/officeDocument/2006/relationships/image" Target="../media/image23.svg"/><Relationship Id="rId9" Type="http://schemas.openxmlformats.org/officeDocument/2006/relationships/image" Target="../media/image31.png"/><Relationship Id="rId14" Type="http://schemas.openxmlformats.org/officeDocument/2006/relationships/image" Target="../media/image36.svg"/><Relationship Id="rId22" Type="http://schemas.openxmlformats.org/officeDocument/2006/relationships/image" Target="../media/image42.svg"/><Relationship Id="rId27" Type="http://schemas.openxmlformats.org/officeDocument/2006/relationships/image" Target="../media/image2.png"/><Relationship Id="rId30" Type="http://schemas.openxmlformats.org/officeDocument/2006/relationships/image" Target="../media/image48.svg"/><Relationship Id="rId8" Type="http://schemas.openxmlformats.org/officeDocument/2006/relationships/image" Target="../media/image30.svg"/></Relationships>
</file>

<file path=ppt/slides/_rels/slide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9.svg"/><Relationship Id="rId7"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5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238500" cy="10287000"/>
            <a:chOff x="0" y="0"/>
            <a:chExt cx="852938" cy="2709333"/>
          </a:xfrm>
        </p:grpSpPr>
        <p:sp>
          <p:nvSpPr>
            <p:cNvPr id="3" name="Freeform 3"/>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BF0A30"/>
            </a:solidFill>
          </p:spPr>
          <p:txBody>
            <a:bodyPr/>
            <a:lstStyle/>
            <a:p>
              <a:endParaRPr lang="en-US"/>
            </a:p>
          </p:txBody>
        </p:sp>
        <p:sp>
          <p:nvSpPr>
            <p:cNvPr id="4" name="TextBox 4"/>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grpSp>
        <p:nvGrpSpPr>
          <p:cNvPr id="5" name="Group 5"/>
          <p:cNvGrpSpPr/>
          <p:nvPr/>
        </p:nvGrpSpPr>
        <p:grpSpPr>
          <a:xfrm>
            <a:off x="666750" y="666750"/>
            <a:ext cx="7191375" cy="8953500"/>
            <a:chOff x="0" y="0"/>
            <a:chExt cx="928643" cy="1156192"/>
          </a:xfrm>
        </p:grpSpPr>
        <p:sp>
          <p:nvSpPr>
            <p:cNvPr id="6" name="Freeform 6"/>
            <p:cNvSpPr/>
            <p:nvPr/>
          </p:nvSpPr>
          <p:spPr>
            <a:xfrm>
              <a:off x="0" y="0"/>
              <a:ext cx="928643" cy="1156192"/>
            </a:xfrm>
            <a:custGeom>
              <a:avLst/>
              <a:gdLst/>
              <a:ahLst/>
              <a:cxnLst/>
              <a:rect l="l" t="t" r="r" b="b"/>
              <a:pathLst>
                <a:path w="928643" h="1156192">
                  <a:moveTo>
                    <a:pt x="37679" y="0"/>
                  </a:moveTo>
                  <a:lnTo>
                    <a:pt x="890964" y="0"/>
                  </a:lnTo>
                  <a:cubicBezTo>
                    <a:pt x="900957" y="0"/>
                    <a:pt x="910541" y="3970"/>
                    <a:pt x="917607" y="11036"/>
                  </a:cubicBezTo>
                  <a:cubicBezTo>
                    <a:pt x="924673" y="18102"/>
                    <a:pt x="928643" y="27686"/>
                    <a:pt x="928643" y="37679"/>
                  </a:cubicBezTo>
                  <a:lnTo>
                    <a:pt x="928643" y="1118512"/>
                  </a:lnTo>
                  <a:cubicBezTo>
                    <a:pt x="928643" y="1139322"/>
                    <a:pt x="911774" y="1156192"/>
                    <a:pt x="890964" y="1156192"/>
                  </a:cubicBezTo>
                  <a:lnTo>
                    <a:pt x="37679" y="1156192"/>
                  </a:lnTo>
                  <a:cubicBezTo>
                    <a:pt x="16870" y="1156192"/>
                    <a:pt x="0" y="1139322"/>
                    <a:pt x="0" y="1118512"/>
                  </a:cubicBezTo>
                  <a:lnTo>
                    <a:pt x="0" y="37679"/>
                  </a:lnTo>
                  <a:cubicBezTo>
                    <a:pt x="0" y="16870"/>
                    <a:pt x="16870" y="0"/>
                    <a:pt x="37679" y="0"/>
                  </a:cubicBezTo>
                  <a:close/>
                </a:path>
              </a:pathLst>
            </a:custGeom>
            <a:blipFill>
              <a:blip r:embed="rId2"/>
              <a:stretch>
                <a:fillRect l="-36271" r="-85336"/>
              </a:stretch>
            </a:blipFill>
            <a:ln cap="rnd">
              <a:noFill/>
              <a:prstDash val="solid"/>
              <a:round/>
            </a:ln>
          </p:spPr>
          <p:txBody>
            <a:bodyPr/>
            <a:lstStyle/>
            <a:p>
              <a:endParaRPr lang="en-US"/>
            </a:p>
          </p:txBody>
        </p:sp>
      </p:grpSp>
      <p:grpSp>
        <p:nvGrpSpPr>
          <p:cNvPr id="7" name="Group 7"/>
          <p:cNvGrpSpPr/>
          <p:nvPr/>
        </p:nvGrpSpPr>
        <p:grpSpPr>
          <a:xfrm>
            <a:off x="9296400" y="666750"/>
            <a:ext cx="8324850" cy="5194107"/>
            <a:chOff x="0" y="0"/>
            <a:chExt cx="11099800" cy="6925476"/>
          </a:xfrm>
        </p:grpSpPr>
        <p:sp>
          <p:nvSpPr>
            <p:cNvPr id="8" name="TextBox 8"/>
            <p:cNvSpPr txBox="1"/>
            <p:nvPr/>
          </p:nvSpPr>
          <p:spPr>
            <a:xfrm>
              <a:off x="0" y="1069939"/>
              <a:ext cx="11099800" cy="5855537"/>
            </a:xfrm>
            <a:prstGeom prst="rect">
              <a:avLst/>
            </a:prstGeom>
          </p:spPr>
          <p:txBody>
            <a:bodyPr lIns="0" tIns="0" rIns="0" bIns="0" rtlCol="0" anchor="t">
              <a:spAutoFit/>
            </a:bodyPr>
            <a:lstStyle/>
            <a:p>
              <a:pPr marL="0" lvl="0" indent="0" algn="l">
                <a:lnSpc>
                  <a:spcPts val="10999"/>
                </a:lnSpc>
              </a:pPr>
              <a:r>
                <a:rPr lang="en-US" sz="9999" b="1" spc="-99">
                  <a:solidFill>
                    <a:srgbClr val="FFFFFF"/>
                  </a:solidFill>
                  <a:latin typeface="Calibri (MS) Bold"/>
                  <a:ea typeface="Calibri (MS) Bold"/>
                  <a:cs typeface="Calibri (MS) Bold"/>
                  <a:sym typeface="Calibri (MS) Bold"/>
                </a:rPr>
                <a:t>Data Analysis for UK Train Project</a:t>
              </a:r>
            </a:p>
          </p:txBody>
        </p:sp>
        <p:sp>
          <p:nvSpPr>
            <p:cNvPr id="9" name="TextBox 9"/>
            <p:cNvSpPr txBox="1"/>
            <p:nvPr/>
          </p:nvSpPr>
          <p:spPr>
            <a:xfrm>
              <a:off x="0" y="-28575"/>
              <a:ext cx="11099800" cy="625439"/>
            </a:xfrm>
            <a:prstGeom prst="rect">
              <a:avLst/>
            </a:prstGeom>
          </p:spPr>
          <p:txBody>
            <a:bodyPr lIns="0" tIns="0" rIns="0" bIns="0" rtlCol="0" anchor="t">
              <a:spAutoFit/>
            </a:bodyPr>
            <a:lstStyle/>
            <a:p>
              <a:pPr marL="0" lvl="0" indent="0" algn="l">
                <a:lnSpc>
                  <a:spcPts val="3299"/>
                </a:lnSpc>
              </a:pPr>
              <a:r>
                <a:rPr lang="en-US" sz="2999" b="1" spc="-29">
                  <a:solidFill>
                    <a:srgbClr val="FFFFFF"/>
                  </a:solidFill>
                  <a:latin typeface="Calibri (MS) Bold"/>
                  <a:ea typeface="Calibri (MS) Bold"/>
                  <a:cs typeface="Calibri (MS) Bold"/>
                  <a:sym typeface="Calibri (MS) Bold"/>
                </a:rPr>
                <a:t>Graduation Project</a:t>
              </a:r>
            </a:p>
          </p:txBody>
        </p:sp>
      </p:grpSp>
      <p:sp>
        <p:nvSpPr>
          <p:cNvPr id="10" name="TextBox 10"/>
          <p:cNvSpPr txBox="1"/>
          <p:nvPr/>
        </p:nvSpPr>
        <p:spPr>
          <a:xfrm>
            <a:off x="9296400" y="9124896"/>
            <a:ext cx="8324850" cy="495354"/>
          </a:xfrm>
          <a:prstGeom prst="rect">
            <a:avLst/>
          </a:prstGeom>
        </p:spPr>
        <p:txBody>
          <a:bodyPr lIns="0" tIns="0" rIns="0" bIns="0" rtlCol="0" anchor="t">
            <a:spAutoFit/>
          </a:bodyPr>
          <a:lstStyle/>
          <a:p>
            <a:pPr marL="0" lvl="0" indent="0" algn="l">
              <a:lnSpc>
                <a:spcPts val="3300"/>
              </a:lnSpc>
            </a:pPr>
            <a:r>
              <a:rPr lang="en-US" sz="3000" spc="-30">
                <a:solidFill>
                  <a:srgbClr val="FFFFFF"/>
                </a:solidFill>
                <a:latin typeface="Calibri (MS)"/>
                <a:ea typeface="Calibri (MS)"/>
                <a:cs typeface="Calibri (MS)"/>
                <a:sym typeface="Calibri (MS)"/>
              </a:rPr>
              <a:t>Presented by the Data Insights Team</a:t>
            </a:r>
          </a:p>
        </p:txBody>
      </p:sp>
      <p:sp>
        <p:nvSpPr>
          <p:cNvPr id="11" name="Freeform 11"/>
          <p:cNvSpPr/>
          <p:nvPr/>
        </p:nvSpPr>
        <p:spPr>
          <a:xfrm rot="9072908">
            <a:off x="16225444" y="7334223"/>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750" fill="hold"/>
                                        <p:tgtEl>
                                          <p:spTgt spid="7"/>
                                        </p:tgtEl>
                                        <p:attrNameLst>
                                          <p:attrName>ppt_x</p:attrName>
                                        </p:attrNameLst>
                                      </p:cBhvr>
                                      <p:tavLst>
                                        <p:tav tm="0">
                                          <p:val>
                                            <p:strVal val="0-#ppt_w/2"/>
                                          </p:val>
                                        </p:tav>
                                        <p:tav tm="100000">
                                          <p:val>
                                            <p:strVal val="#ppt_x"/>
                                          </p:val>
                                        </p:tav>
                                      </p:tavLst>
                                    </p:anim>
                                    <p:anim calcmode="lin" valueType="num">
                                      <p:cBhvr additive="base">
                                        <p:cTn id="13" dur="75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0-#ppt_w/2"/>
                                          </p:val>
                                        </p:tav>
                                        <p:tav tm="100000">
                                          <p:val>
                                            <p:strVal val="#ppt_x"/>
                                          </p:val>
                                        </p:tav>
                                      </p:tavLst>
                                    </p:anim>
                                    <p:anim calcmode="lin" valueType="num">
                                      <p:cBhvr additive="base">
                                        <p:cTn id="18"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721942" flipV="1">
            <a:off x="-8742978" y="-1975091"/>
            <a:ext cx="19543355" cy="11921447"/>
          </a:xfrm>
          <a:custGeom>
            <a:avLst/>
            <a:gdLst/>
            <a:ahLst/>
            <a:cxnLst/>
            <a:rect l="l" t="t" r="r" b="b"/>
            <a:pathLst>
              <a:path w="19543355" h="11921447">
                <a:moveTo>
                  <a:pt x="0" y="11921447"/>
                </a:moveTo>
                <a:lnTo>
                  <a:pt x="19543356" y="11921447"/>
                </a:lnTo>
                <a:lnTo>
                  <a:pt x="19543356" y="0"/>
                </a:lnTo>
                <a:lnTo>
                  <a:pt x="0" y="0"/>
                </a:lnTo>
                <a:lnTo>
                  <a:pt x="0" y="1192144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047953">
            <a:off x="16225444" y="7610876"/>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2074106" y="1682750"/>
            <a:ext cx="17033846" cy="7985526"/>
            <a:chOff x="0" y="0"/>
            <a:chExt cx="3019492" cy="1415548"/>
          </a:xfrm>
        </p:grpSpPr>
        <p:sp>
          <p:nvSpPr>
            <p:cNvPr id="5" name="Freeform 5"/>
            <p:cNvSpPr/>
            <p:nvPr/>
          </p:nvSpPr>
          <p:spPr>
            <a:xfrm>
              <a:off x="0" y="0"/>
              <a:ext cx="3019492" cy="1415548"/>
            </a:xfrm>
            <a:custGeom>
              <a:avLst/>
              <a:gdLst/>
              <a:ahLst/>
              <a:cxnLst/>
              <a:rect l="l" t="t" r="r" b="b"/>
              <a:pathLst>
                <a:path w="3019492" h="1415548">
                  <a:moveTo>
                    <a:pt x="15908" y="0"/>
                  </a:moveTo>
                  <a:lnTo>
                    <a:pt x="3003585" y="0"/>
                  </a:lnTo>
                  <a:cubicBezTo>
                    <a:pt x="3007804" y="0"/>
                    <a:pt x="3011850" y="1676"/>
                    <a:pt x="3014833" y="4659"/>
                  </a:cubicBezTo>
                  <a:cubicBezTo>
                    <a:pt x="3017816" y="7642"/>
                    <a:pt x="3019492" y="11689"/>
                    <a:pt x="3019492" y="15908"/>
                  </a:cubicBezTo>
                  <a:lnTo>
                    <a:pt x="3019492" y="1399641"/>
                  </a:lnTo>
                  <a:cubicBezTo>
                    <a:pt x="3019492" y="1403860"/>
                    <a:pt x="3017816" y="1407906"/>
                    <a:pt x="3014833" y="1410889"/>
                  </a:cubicBezTo>
                  <a:cubicBezTo>
                    <a:pt x="3011850" y="1413872"/>
                    <a:pt x="3007804" y="1415548"/>
                    <a:pt x="3003585" y="1415548"/>
                  </a:cubicBezTo>
                  <a:lnTo>
                    <a:pt x="15908" y="1415548"/>
                  </a:lnTo>
                  <a:cubicBezTo>
                    <a:pt x="11689" y="1415548"/>
                    <a:pt x="7642" y="1413872"/>
                    <a:pt x="4659" y="1410889"/>
                  </a:cubicBezTo>
                  <a:cubicBezTo>
                    <a:pt x="1676" y="1407906"/>
                    <a:pt x="0" y="1403860"/>
                    <a:pt x="0" y="1399641"/>
                  </a:cubicBezTo>
                  <a:lnTo>
                    <a:pt x="0" y="15908"/>
                  </a:lnTo>
                  <a:cubicBezTo>
                    <a:pt x="0" y="11689"/>
                    <a:pt x="1676" y="7642"/>
                    <a:pt x="4659" y="4659"/>
                  </a:cubicBezTo>
                  <a:cubicBezTo>
                    <a:pt x="7642" y="1676"/>
                    <a:pt x="11689" y="0"/>
                    <a:pt x="15908" y="0"/>
                  </a:cubicBezTo>
                  <a:close/>
                </a:path>
              </a:pathLst>
            </a:custGeom>
            <a:blipFill>
              <a:blip r:embed="rId6"/>
              <a:stretch>
                <a:fillRect l="-5201" r="-5587" b="-732"/>
              </a:stretch>
            </a:blipFill>
          </p:spPr>
          <p:txBody>
            <a:bodyPr/>
            <a:lstStyle/>
            <a:p>
              <a:endParaRPr lang="en-US"/>
            </a:p>
          </p:txBody>
        </p:sp>
      </p:grpSp>
      <p:sp>
        <p:nvSpPr>
          <p:cNvPr id="6" name="TextBox 6"/>
          <p:cNvSpPr txBox="1"/>
          <p:nvPr/>
        </p:nvSpPr>
        <p:spPr>
          <a:xfrm>
            <a:off x="666750" y="647700"/>
            <a:ext cx="5448300" cy="2051050"/>
          </a:xfrm>
          <a:prstGeom prst="rect">
            <a:avLst/>
          </a:prstGeom>
        </p:spPr>
        <p:txBody>
          <a:bodyPr lIns="0" tIns="0" rIns="0" bIns="0" rtlCol="0" anchor="t">
            <a:spAutoFit/>
          </a:bodyPr>
          <a:lstStyle/>
          <a:p>
            <a:pPr marL="0" lvl="0" indent="0" algn="l">
              <a:lnSpc>
                <a:spcPts val="7700"/>
              </a:lnSpc>
            </a:pPr>
            <a:r>
              <a:rPr lang="en-US" sz="7000" b="1" u="none" strike="noStrike" spc="-70" dirty="0">
                <a:solidFill>
                  <a:srgbClr val="FFFFFF"/>
                </a:solidFill>
                <a:latin typeface="Telegraf Bold"/>
                <a:ea typeface="Telegraf Bold"/>
                <a:cs typeface="Telegraf Bold"/>
                <a:sym typeface="Telegraf Bold"/>
              </a:rPr>
              <a:t>Data Mo</a:t>
            </a:r>
            <a:r>
              <a:rPr lang="en-US" sz="7000" b="1" u="none" strike="noStrike" spc="-70" dirty="0">
                <a:solidFill>
                  <a:srgbClr val="00205B"/>
                </a:solidFill>
                <a:latin typeface="Telegraf Bold"/>
                <a:ea typeface="Telegraf Bold"/>
                <a:cs typeface="Telegraf Bold"/>
                <a:sym typeface="Telegraf Bold"/>
              </a:rPr>
              <a:t>deling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721942" flipV="1">
            <a:off x="-11087261" y="-1630343"/>
            <a:ext cx="19543355" cy="11921447"/>
          </a:xfrm>
          <a:custGeom>
            <a:avLst/>
            <a:gdLst/>
            <a:ahLst/>
            <a:cxnLst/>
            <a:rect l="l" t="t" r="r" b="b"/>
            <a:pathLst>
              <a:path w="19543355" h="11921447">
                <a:moveTo>
                  <a:pt x="0" y="11921446"/>
                </a:moveTo>
                <a:lnTo>
                  <a:pt x="19543355" y="11921446"/>
                </a:lnTo>
                <a:lnTo>
                  <a:pt x="19543355" y="0"/>
                </a:lnTo>
                <a:lnTo>
                  <a:pt x="0" y="0"/>
                </a:lnTo>
                <a:lnTo>
                  <a:pt x="0" y="1192144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047953">
            <a:off x="16225444" y="7708386"/>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407886" y="2652209"/>
            <a:ext cx="4650310" cy="5053993"/>
            <a:chOff x="0" y="0"/>
            <a:chExt cx="1761008" cy="1913877"/>
          </a:xfrm>
        </p:grpSpPr>
        <p:sp>
          <p:nvSpPr>
            <p:cNvPr id="5" name="Freeform 5"/>
            <p:cNvSpPr/>
            <p:nvPr/>
          </p:nvSpPr>
          <p:spPr>
            <a:xfrm>
              <a:off x="0" y="0"/>
              <a:ext cx="1761012" cy="1913877"/>
            </a:xfrm>
            <a:custGeom>
              <a:avLst/>
              <a:gdLst/>
              <a:ahLst/>
              <a:cxnLst/>
              <a:rect l="l" t="t" r="r" b="b"/>
              <a:pathLst>
                <a:path w="1761012" h="1913877">
                  <a:moveTo>
                    <a:pt x="1346747" y="38122"/>
                  </a:moveTo>
                  <a:cubicBezTo>
                    <a:pt x="1325048" y="13865"/>
                    <a:pt x="1294042" y="0"/>
                    <a:pt x="1261496" y="0"/>
                  </a:cubicBezTo>
                  <a:lnTo>
                    <a:pt x="114385" y="0"/>
                  </a:lnTo>
                  <a:cubicBezTo>
                    <a:pt x="51213" y="1"/>
                    <a:pt x="1" y="51211"/>
                    <a:pt x="0" y="114384"/>
                  </a:cubicBezTo>
                  <a:lnTo>
                    <a:pt x="0" y="501214"/>
                  </a:lnTo>
                  <a:lnTo>
                    <a:pt x="0" y="1465392"/>
                  </a:lnTo>
                  <a:cubicBezTo>
                    <a:pt x="0" y="1528565"/>
                    <a:pt x="51211" y="1579776"/>
                    <a:pt x="114384" y="1579776"/>
                  </a:cubicBezTo>
                  <a:lnTo>
                    <a:pt x="887971" y="1579776"/>
                  </a:lnTo>
                  <a:cubicBezTo>
                    <a:pt x="920517" y="1579776"/>
                    <a:pt x="951523" y="1593641"/>
                    <a:pt x="973222" y="1617898"/>
                  </a:cubicBezTo>
                  <a:lnTo>
                    <a:pt x="1203886" y="1875756"/>
                  </a:lnTo>
                  <a:cubicBezTo>
                    <a:pt x="1225586" y="1900013"/>
                    <a:pt x="1256592" y="1913878"/>
                    <a:pt x="1289139" y="1913877"/>
                  </a:cubicBezTo>
                  <a:lnTo>
                    <a:pt x="1646624" y="1913877"/>
                  </a:lnTo>
                  <a:cubicBezTo>
                    <a:pt x="1676961" y="1913878"/>
                    <a:pt x="1706055" y="1901828"/>
                    <a:pt x="1727507" y="1880378"/>
                  </a:cubicBezTo>
                  <a:cubicBezTo>
                    <a:pt x="1748959" y="1858927"/>
                    <a:pt x="1761011" y="1829834"/>
                    <a:pt x="1761012" y="1799497"/>
                  </a:cubicBezTo>
                  <a:lnTo>
                    <a:pt x="1761012" y="562247"/>
                  </a:lnTo>
                  <a:cubicBezTo>
                    <a:pt x="1761012" y="522943"/>
                    <a:pt x="1746525" y="485019"/>
                    <a:pt x="1720320" y="455726"/>
                  </a:cubicBezTo>
                  <a:close/>
                </a:path>
              </a:pathLst>
            </a:custGeom>
            <a:blipFill>
              <a:blip r:embed="rId6"/>
              <a:stretch>
                <a:fillRect l="-31561" r="-31561"/>
              </a:stretch>
            </a:blipFill>
          </p:spPr>
          <p:txBody>
            <a:bodyPr/>
            <a:lstStyle/>
            <a:p>
              <a:endParaRPr lang="en-US"/>
            </a:p>
          </p:txBody>
        </p:sp>
      </p:grpSp>
      <p:sp>
        <p:nvSpPr>
          <p:cNvPr id="6" name="Freeform 6"/>
          <p:cNvSpPr/>
          <p:nvPr/>
        </p:nvSpPr>
        <p:spPr>
          <a:xfrm>
            <a:off x="7247005" y="196988"/>
            <a:ext cx="10012295" cy="4910442"/>
          </a:xfrm>
          <a:custGeom>
            <a:avLst/>
            <a:gdLst/>
            <a:ahLst/>
            <a:cxnLst/>
            <a:rect l="l" t="t" r="r" b="b"/>
            <a:pathLst>
              <a:path w="10012295" h="4910442">
                <a:moveTo>
                  <a:pt x="0" y="0"/>
                </a:moveTo>
                <a:lnTo>
                  <a:pt x="10012295" y="0"/>
                </a:lnTo>
                <a:lnTo>
                  <a:pt x="10012295" y="4910441"/>
                </a:lnTo>
                <a:lnTo>
                  <a:pt x="0" y="4910441"/>
                </a:lnTo>
                <a:lnTo>
                  <a:pt x="0" y="0"/>
                </a:lnTo>
                <a:close/>
              </a:path>
            </a:pathLst>
          </a:custGeom>
          <a:blipFill>
            <a:blip r:embed="rId7"/>
            <a:stretch>
              <a:fillRect/>
            </a:stretch>
          </a:blipFill>
        </p:spPr>
        <p:txBody>
          <a:bodyPr/>
          <a:lstStyle/>
          <a:p>
            <a:endParaRPr lang="en-US"/>
          </a:p>
        </p:txBody>
      </p:sp>
      <p:sp>
        <p:nvSpPr>
          <p:cNvPr id="7" name="Freeform 7"/>
          <p:cNvSpPr/>
          <p:nvPr/>
        </p:nvSpPr>
        <p:spPr>
          <a:xfrm>
            <a:off x="4466174" y="5285217"/>
            <a:ext cx="10012295" cy="4887483"/>
          </a:xfrm>
          <a:custGeom>
            <a:avLst/>
            <a:gdLst/>
            <a:ahLst/>
            <a:cxnLst/>
            <a:rect l="l" t="t" r="r" b="b"/>
            <a:pathLst>
              <a:path w="10012295" h="4887483">
                <a:moveTo>
                  <a:pt x="0" y="0"/>
                </a:moveTo>
                <a:lnTo>
                  <a:pt x="10012295" y="0"/>
                </a:lnTo>
                <a:lnTo>
                  <a:pt x="10012295" y="4887483"/>
                </a:lnTo>
                <a:lnTo>
                  <a:pt x="0" y="4887483"/>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256774" y="421008"/>
            <a:ext cx="3985650" cy="1427110"/>
          </a:xfrm>
          <a:prstGeom prst="rect">
            <a:avLst/>
          </a:prstGeom>
        </p:spPr>
        <p:txBody>
          <a:bodyPr lIns="0" tIns="0" rIns="0" bIns="0" rtlCol="0" anchor="t">
            <a:spAutoFit/>
          </a:bodyPr>
          <a:lstStyle/>
          <a:p>
            <a:pPr algn="l">
              <a:lnSpc>
                <a:spcPts val="5620"/>
              </a:lnSpc>
            </a:pPr>
            <a:r>
              <a:rPr lang="en-US" sz="4800" b="1">
                <a:solidFill>
                  <a:srgbClr val="FFFFFF"/>
                </a:solidFill>
                <a:latin typeface="Gotham Bold"/>
                <a:ea typeface="Gotham Bold"/>
                <a:cs typeface="Gotham Bold"/>
                <a:sym typeface="Gotham Bold"/>
              </a:rPr>
              <a:t>DAX </a:t>
            </a:r>
          </a:p>
          <a:p>
            <a:pPr marL="0" lvl="0" indent="0" algn="l">
              <a:lnSpc>
                <a:spcPts val="5625"/>
              </a:lnSpc>
              <a:spcBef>
                <a:spcPct val="0"/>
              </a:spcBef>
            </a:pPr>
            <a:r>
              <a:rPr lang="en-US" sz="4800" b="1">
                <a:solidFill>
                  <a:srgbClr val="FFFFFF"/>
                </a:solidFill>
                <a:latin typeface="Gotham Bold"/>
                <a:ea typeface="Gotham Bold"/>
                <a:cs typeface="Gotham Bold"/>
                <a:sym typeface="Gotham Bold"/>
              </a:rPr>
              <a:t>Measures</a:t>
            </a:r>
          </a:p>
        </p:txBody>
      </p:sp>
      <p:sp>
        <p:nvSpPr>
          <p:cNvPr id="9" name="TextBox 9"/>
          <p:cNvSpPr txBox="1"/>
          <p:nvPr/>
        </p:nvSpPr>
        <p:spPr>
          <a:xfrm>
            <a:off x="4576882" y="1501042"/>
            <a:ext cx="2555823" cy="656052"/>
          </a:xfrm>
          <a:prstGeom prst="rect">
            <a:avLst/>
          </a:prstGeom>
        </p:spPr>
        <p:txBody>
          <a:bodyPr lIns="0" tIns="0" rIns="0" bIns="0" rtlCol="0" anchor="t">
            <a:spAutoFit/>
          </a:bodyPr>
          <a:lstStyle/>
          <a:p>
            <a:pPr algn="ctr">
              <a:lnSpc>
                <a:spcPts val="2689"/>
              </a:lnSpc>
              <a:spcBef>
                <a:spcPct val="0"/>
              </a:spcBef>
            </a:pPr>
            <a:r>
              <a:rPr lang="en-US" sz="1921" dirty="0">
                <a:solidFill>
                  <a:srgbClr val="002266"/>
                </a:solidFill>
                <a:latin typeface="Canva Sans"/>
                <a:ea typeface="Canva Sans"/>
                <a:cs typeface="Canva Sans"/>
                <a:sym typeface="Canva Sans"/>
              </a:rPr>
              <a:t>DAX formula to get Revenue per station</a:t>
            </a:r>
          </a:p>
        </p:txBody>
      </p:sp>
      <p:sp>
        <p:nvSpPr>
          <p:cNvPr id="10" name="TextBox 10"/>
          <p:cNvSpPr txBox="1"/>
          <p:nvPr/>
        </p:nvSpPr>
        <p:spPr>
          <a:xfrm>
            <a:off x="14697544" y="6629352"/>
            <a:ext cx="2582557" cy="656052"/>
          </a:xfrm>
          <a:prstGeom prst="rect">
            <a:avLst/>
          </a:prstGeom>
        </p:spPr>
        <p:txBody>
          <a:bodyPr lIns="0" tIns="0" rIns="0" bIns="0" rtlCol="0" anchor="t">
            <a:spAutoFit/>
          </a:bodyPr>
          <a:lstStyle/>
          <a:p>
            <a:pPr algn="ctr">
              <a:lnSpc>
                <a:spcPts val="2689"/>
              </a:lnSpc>
              <a:spcBef>
                <a:spcPct val="0"/>
              </a:spcBef>
            </a:pPr>
            <a:r>
              <a:rPr lang="en-US" sz="1921">
                <a:solidFill>
                  <a:srgbClr val="002266"/>
                </a:solidFill>
                <a:latin typeface="Canva Sans"/>
                <a:ea typeface="Canva Sans"/>
                <a:cs typeface="Canva Sans"/>
                <a:sym typeface="Canva Sans"/>
              </a:rPr>
              <a:t>DAX formula to get refund rate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0-#ppt_w/2"/>
                                          </p:val>
                                        </p:tav>
                                        <p:tav tm="100000">
                                          <p:val>
                                            <p:strVal val="#ppt_x"/>
                                          </p:val>
                                        </p:tav>
                                      </p:tavLst>
                                    </p:anim>
                                    <p:anim calcmode="lin" valueType="num">
                                      <p:cBhvr additive="base">
                                        <p:cTn id="13" dur="7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250"/>
                                        <p:tgtEl>
                                          <p:spTgt spid="9"/>
                                        </p:tgtEl>
                                      </p:cBhvr>
                                    </p:animEffect>
                                  </p:childTnLst>
                                </p:cTn>
                              </p:par>
                            </p:childTnLst>
                          </p:cTn>
                        </p:par>
                        <p:par>
                          <p:cTn id="18" fill="hold">
                            <p:stCondLst>
                              <p:cond delay="275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par>
                          <p:cTn id="22" fill="hold">
                            <p:stCondLst>
                              <p:cond delay="4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250"/>
                                        <p:tgtEl>
                                          <p:spTgt spid="7"/>
                                        </p:tgtEl>
                                      </p:cBhvr>
                                    </p:animEffect>
                                  </p:childTnLst>
                                </p:cTn>
                              </p:par>
                            </p:childTnLst>
                          </p:cTn>
                        </p:par>
                        <p:par>
                          <p:cTn id="26" fill="hold">
                            <p:stCondLst>
                              <p:cond delay="525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721942" flipV="1">
            <a:off x="-11087261" y="-1630343"/>
            <a:ext cx="19543355" cy="11921447"/>
          </a:xfrm>
          <a:custGeom>
            <a:avLst/>
            <a:gdLst/>
            <a:ahLst/>
            <a:cxnLst/>
            <a:rect l="l" t="t" r="r" b="b"/>
            <a:pathLst>
              <a:path w="19543355" h="11921447">
                <a:moveTo>
                  <a:pt x="0" y="11921446"/>
                </a:moveTo>
                <a:lnTo>
                  <a:pt x="19543355" y="11921446"/>
                </a:lnTo>
                <a:lnTo>
                  <a:pt x="19543355" y="0"/>
                </a:lnTo>
                <a:lnTo>
                  <a:pt x="0" y="0"/>
                </a:lnTo>
                <a:lnTo>
                  <a:pt x="0" y="1192144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047953">
            <a:off x="16225444" y="7708386"/>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717777" y="997683"/>
            <a:ext cx="6575590" cy="4495627"/>
          </a:xfrm>
          <a:custGeom>
            <a:avLst/>
            <a:gdLst/>
            <a:ahLst/>
            <a:cxnLst/>
            <a:rect l="l" t="t" r="r" b="b"/>
            <a:pathLst>
              <a:path w="6575590" h="4495627">
                <a:moveTo>
                  <a:pt x="0" y="0"/>
                </a:moveTo>
                <a:lnTo>
                  <a:pt x="6575590" y="0"/>
                </a:lnTo>
                <a:lnTo>
                  <a:pt x="6575590" y="4495627"/>
                </a:lnTo>
                <a:lnTo>
                  <a:pt x="0" y="4495627"/>
                </a:lnTo>
                <a:lnTo>
                  <a:pt x="0" y="0"/>
                </a:lnTo>
                <a:close/>
              </a:path>
            </a:pathLst>
          </a:custGeom>
          <a:blipFill>
            <a:blip r:embed="rId6"/>
            <a:stretch>
              <a:fillRect t="-2140" b="-2140"/>
            </a:stretch>
          </a:blipFill>
        </p:spPr>
        <p:txBody>
          <a:bodyPr/>
          <a:lstStyle/>
          <a:p>
            <a:endParaRPr lang="en-US"/>
          </a:p>
        </p:txBody>
      </p:sp>
      <p:sp>
        <p:nvSpPr>
          <p:cNvPr id="5" name="Freeform 5"/>
          <p:cNvSpPr/>
          <p:nvPr/>
        </p:nvSpPr>
        <p:spPr>
          <a:xfrm>
            <a:off x="11730619" y="1129768"/>
            <a:ext cx="5966831" cy="4231458"/>
          </a:xfrm>
          <a:custGeom>
            <a:avLst/>
            <a:gdLst/>
            <a:ahLst/>
            <a:cxnLst/>
            <a:rect l="l" t="t" r="r" b="b"/>
            <a:pathLst>
              <a:path w="5966831" h="4231458">
                <a:moveTo>
                  <a:pt x="0" y="0"/>
                </a:moveTo>
                <a:lnTo>
                  <a:pt x="5966831" y="0"/>
                </a:lnTo>
                <a:lnTo>
                  <a:pt x="5966831" y="4231457"/>
                </a:lnTo>
                <a:lnTo>
                  <a:pt x="0" y="4231457"/>
                </a:lnTo>
                <a:lnTo>
                  <a:pt x="0" y="0"/>
                </a:lnTo>
                <a:close/>
              </a:path>
            </a:pathLst>
          </a:custGeom>
          <a:blipFill>
            <a:blip r:embed="rId7"/>
            <a:stretch>
              <a:fillRect/>
            </a:stretch>
          </a:blipFill>
        </p:spPr>
        <p:txBody>
          <a:bodyPr/>
          <a:lstStyle/>
          <a:p>
            <a:endParaRPr lang="en-US"/>
          </a:p>
        </p:txBody>
      </p:sp>
      <p:sp>
        <p:nvSpPr>
          <p:cNvPr id="6" name="Freeform 6"/>
          <p:cNvSpPr/>
          <p:nvPr/>
        </p:nvSpPr>
        <p:spPr>
          <a:xfrm>
            <a:off x="7151741" y="5466000"/>
            <a:ext cx="6866419" cy="4384525"/>
          </a:xfrm>
          <a:custGeom>
            <a:avLst/>
            <a:gdLst/>
            <a:ahLst/>
            <a:cxnLst/>
            <a:rect l="l" t="t" r="r" b="b"/>
            <a:pathLst>
              <a:path w="6866419" h="4384525">
                <a:moveTo>
                  <a:pt x="0" y="0"/>
                </a:moveTo>
                <a:lnTo>
                  <a:pt x="6866419" y="0"/>
                </a:lnTo>
                <a:lnTo>
                  <a:pt x="6866419" y="4384526"/>
                </a:lnTo>
                <a:lnTo>
                  <a:pt x="0" y="4384526"/>
                </a:lnTo>
                <a:lnTo>
                  <a:pt x="0" y="0"/>
                </a:lnTo>
                <a:close/>
              </a:path>
            </a:pathLst>
          </a:custGeom>
          <a:blipFill>
            <a:blip r:embed="rId8"/>
            <a:stretch>
              <a:fillRect t="-4525" b="-4525"/>
            </a:stretch>
          </a:blipFill>
        </p:spPr>
        <p:txBody>
          <a:bodyPr/>
          <a:lstStyle/>
          <a:p>
            <a:endParaRPr lang="en-US"/>
          </a:p>
        </p:txBody>
      </p:sp>
      <p:sp>
        <p:nvSpPr>
          <p:cNvPr id="7" name="TextBox 7"/>
          <p:cNvSpPr txBox="1"/>
          <p:nvPr/>
        </p:nvSpPr>
        <p:spPr>
          <a:xfrm>
            <a:off x="256774" y="421008"/>
            <a:ext cx="3985650" cy="1427044"/>
          </a:xfrm>
          <a:prstGeom prst="rect">
            <a:avLst/>
          </a:prstGeom>
        </p:spPr>
        <p:txBody>
          <a:bodyPr lIns="0" tIns="0" rIns="0" bIns="0" rtlCol="0" anchor="t">
            <a:spAutoFit/>
          </a:bodyPr>
          <a:lstStyle/>
          <a:p>
            <a:pPr algn="l">
              <a:lnSpc>
                <a:spcPts val="5620"/>
              </a:lnSpc>
            </a:pPr>
            <a:r>
              <a:rPr lang="en-US" sz="4800" b="1" dirty="0">
                <a:solidFill>
                  <a:srgbClr val="FFFFFF"/>
                </a:solidFill>
                <a:latin typeface="Gotham Bold"/>
                <a:ea typeface="Gotham Bold"/>
                <a:cs typeface="Gotham Bold"/>
                <a:sym typeface="Gotham Bold"/>
              </a:rPr>
              <a:t>Visual</a:t>
            </a:r>
          </a:p>
          <a:p>
            <a:pPr marL="0" lvl="0" indent="0" algn="l">
              <a:lnSpc>
                <a:spcPts val="5625"/>
              </a:lnSpc>
              <a:spcBef>
                <a:spcPct val="0"/>
              </a:spcBef>
            </a:pPr>
            <a:r>
              <a:rPr lang="en-US" sz="4800" b="1" dirty="0">
                <a:solidFill>
                  <a:srgbClr val="FFFFFF"/>
                </a:solidFill>
                <a:latin typeface="Gotham Bold"/>
                <a:ea typeface="Gotham Bold"/>
                <a:cs typeface="Gotham Bold"/>
                <a:sym typeface="Gotham Bold"/>
              </a:rPr>
              <a:t>Sample</a:t>
            </a:r>
          </a:p>
        </p:txBody>
      </p:sp>
      <p:sp>
        <p:nvSpPr>
          <p:cNvPr id="8" name="TextBox 8"/>
          <p:cNvSpPr txBox="1"/>
          <p:nvPr/>
        </p:nvSpPr>
        <p:spPr>
          <a:xfrm>
            <a:off x="5266355" y="341632"/>
            <a:ext cx="5318596" cy="656052"/>
          </a:xfrm>
          <a:prstGeom prst="rect">
            <a:avLst/>
          </a:prstGeom>
        </p:spPr>
        <p:txBody>
          <a:bodyPr lIns="0" tIns="0" rIns="0" bIns="0" rtlCol="0" anchor="t">
            <a:spAutoFit/>
          </a:bodyPr>
          <a:lstStyle/>
          <a:p>
            <a:pPr algn="ctr">
              <a:lnSpc>
                <a:spcPts val="2689"/>
              </a:lnSpc>
              <a:spcBef>
                <a:spcPct val="0"/>
              </a:spcBef>
            </a:pPr>
            <a:r>
              <a:rPr lang="en-US" sz="1921" dirty="0">
                <a:solidFill>
                  <a:srgbClr val="002266"/>
                </a:solidFill>
                <a:latin typeface="Canva Sans"/>
                <a:ea typeface="Canva Sans"/>
                <a:cs typeface="Canva Sans"/>
                <a:sym typeface="Canva Sans"/>
              </a:rPr>
              <a:t>Stacked bar chart showing the Total revenue generated by station name</a:t>
            </a:r>
          </a:p>
        </p:txBody>
      </p:sp>
      <p:sp>
        <p:nvSpPr>
          <p:cNvPr id="9" name="TextBox 9"/>
          <p:cNvSpPr txBox="1"/>
          <p:nvPr/>
        </p:nvSpPr>
        <p:spPr>
          <a:xfrm>
            <a:off x="11182630" y="372648"/>
            <a:ext cx="5854927" cy="656052"/>
          </a:xfrm>
          <a:prstGeom prst="rect">
            <a:avLst/>
          </a:prstGeom>
        </p:spPr>
        <p:txBody>
          <a:bodyPr lIns="0" tIns="0" rIns="0" bIns="0" rtlCol="0" anchor="t">
            <a:spAutoFit/>
          </a:bodyPr>
          <a:lstStyle/>
          <a:p>
            <a:pPr algn="ctr">
              <a:lnSpc>
                <a:spcPts val="2689"/>
              </a:lnSpc>
              <a:spcBef>
                <a:spcPct val="0"/>
              </a:spcBef>
            </a:pPr>
            <a:r>
              <a:rPr lang="en-US" sz="1921" dirty="0">
                <a:solidFill>
                  <a:srgbClr val="002266"/>
                </a:solidFill>
                <a:latin typeface="Canva Sans"/>
                <a:ea typeface="Canva Sans"/>
                <a:cs typeface="Canva Sans"/>
                <a:sym typeface="Canva Sans"/>
              </a:rPr>
              <a:t>Stacked Column chart showing Refund rate per departure station name</a:t>
            </a:r>
          </a:p>
        </p:txBody>
      </p:sp>
      <p:sp>
        <p:nvSpPr>
          <p:cNvPr id="10" name="TextBox 10"/>
          <p:cNvSpPr txBox="1"/>
          <p:nvPr/>
        </p:nvSpPr>
        <p:spPr>
          <a:xfrm>
            <a:off x="4170155" y="6796039"/>
            <a:ext cx="3755497" cy="989427"/>
          </a:xfrm>
          <a:prstGeom prst="rect">
            <a:avLst/>
          </a:prstGeom>
        </p:spPr>
        <p:txBody>
          <a:bodyPr lIns="0" tIns="0" rIns="0" bIns="0" rtlCol="0" anchor="t">
            <a:spAutoFit/>
          </a:bodyPr>
          <a:lstStyle/>
          <a:p>
            <a:pPr algn="ctr">
              <a:lnSpc>
                <a:spcPts val="2689"/>
              </a:lnSpc>
              <a:spcBef>
                <a:spcPct val="0"/>
              </a:spcBef>
            </a:pPr>
            <a:r>
              <a:rPr lang="en-US" sz="1921" dirty="0">
                <a:solidFill>
                  <a:srgbClr val="002266"/>
                </a:solidFill>
                <a:latin typeface="Canva Sans"/>
                <a:ea typeface="Canva Sans"/>
                <a:cs typeface="Canva Sans"/>
                <a:sym typeface="Canva Sans"/>
              </a:rPr>
              <a:t>Ribbon chart showing passenger trend over monthly view</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25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250"/>
                                        <p:tgtEl>
                                          <p:spTgt spid="4"/>
                                        </p:tgtEl>
                                      </p:cBhvr>
                                    </p:animEffect>
                                  </p:childTnLst>
                                </p:cTn>
                              </p:par>
                            </p:childTnLst>
                          </p:cTn>
                        </p:par>
                        <p:par>
                          <p:cTn id="17" fill="hold">
                            <p:stCondLst>
                              <p:cond delay="325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250"/>
                                        <p:tgtEl>
                                          <p:spTgt spid="9"/>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250"/>
                                        <p:tgtEl>
                                          <p:spTgt spid="5"/>
                                        </p:tgtEl>
                                      </p:cBhvr>
                                    </p:animEffect>
                                  </p:childTnLst>
                                </p:cTn>
                              </p:par>
                            </p:childTnLst>
                          </p:cTn>
                        </p:par>
                        <p:par>
                          <p:cTn id="25" fill="hold">
                            <p:stCondLst>
                              <p:cond delay="575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250"/>
                                        <p:tgtEl>
                                          <p:spTgt spid="10"/>
                                        </p:tgtEl>
                                      </p:cBhvr>
                                    </p:animEffect>
                                  </p:childTnLst>
                                </p:cTn>
                              </p:par>
                            </p:childTnLst>
                          </p:cTn>
                        </p:par>
                        <p:par>
                          <p:cTn id="29" fill="hold">
                            <p:stCondLst>
                              <p:cond delay="7000"/>
                            </p:stCondLst>
                            <p:childTnLst>
                              <p:par>
                                <p:cTn id="30" presetID="10"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sp>
        <p:nvSpPr>
          <p:cNvPr id="2" name="Freeform 2"/>
          <p:cNvSpPr/>
          <p:nvPr/>
        </p:nvSpPr>
        <p:spPr>
          <a:xfrm rot="-7908251">
            <a:off x="783273" y="8230193"/>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3167164" y="4426070"/>
            <a:ext cx="3051750" cy="5701364"/>
            <a:chOff x="0" y="0"/>
            <a:chExt cx="1405212" cy="2625256"/>
          </a:xfrm>
        </p:grpSpPr>
        <p:sp>
          <p:nvSpPr>
            <p:cNvPr id="4" name="Freeform 4"/>
            <p:cNvSpPr/>
            <p:nvPr/>
          </p:nvSpPr>
          <p:spPr>
            <a:xfrm>
              <a:off x="0" y="0"/>
              <a:ext cx="1405212" cy="2625256"/>
            </a:xfrm>
            <a:custGeom>
              <a:avLst/>
              <a:gdLst/>
              <a:ahLst/>
              <a:cxnLst/>
              <a:rect l="l" t="t" r="r" b="b"/>
              <a:pathLst>
                <a:path w="1405212" h="2625256">
                  <a:moveTo>
                    <a:pt x="93865" y="0"/>
                  </a:moveTo>
                  <a:lnTo>
                    <a:pt x="1311347" y="0"/>
                  </a:lnTo>
                  <a:cubicBezTo>
                    <a:pt x="1336242" y="0"/>
                    <a:pt x="1360116" y="9889"/>
                    <a:pt x="1377719" y="27492"/>
                  </a:cubicBezTo>
                  <a:cubicBezTo>
                    <a:pt x="1395322" y="45095"/>
                    <a:pt x="1405212" y="68970"/>
                    <a:pt x="1405212" y="93865"/>
                  </a:cubicBezTo>
                  <a:lnTo>
                    <a:pt x="1405212" y="2531391"/>
                  </a:lnTo>
                  <a:cubicBezTo>
                    <a:pt x="1405212" y="2583231"/>
                    <a:pt x="1363187" y="2625256"/>
                    <a:pt x="1311347" y="2625256"/>
                  </a:cubicBezTo>
                  <a:lnTo>
                    <a:pt x="93865" y="2625256"/>
                  </a:lnTo>
                  <a:cubicBezTo>
                    <a:pt x="68970" y="2625256"/>
                    <a:pt x="45095" y="2615366"/>
                    <a:pt x="27492" y="2597763"/>
                  </a:cubicBezTo>
                  <a:cubicBezTo>
                    <a:pt x="9889" y="2580160"/>
                    <a:pt x="0" y="2556286"/>
                    <a:pt x="0" y="2531391"/>
                  </a:cubicBezTo>
                  <a:lnTo>
                    <a:pt x="0" y="93865"/>
                  </a:lnTo>
                  <a:cubicBezTo>
                    <a:pt x="0" y="42025"/>
                    <a:pt x="42025" y="0"/>
                    <a:pt x="93865" y="0"/>
                  </a:cubicBezTo>
                  <a:close/>
                </a:path>
              </a:pathLst>
            </a:custGeom>
            <a:solidFill>
              <a:srgbClr val="FFFFFF"/>
            </a:solidFill>
          </p:spPr>
          <p:txBody>
            <a:bodyPr/>
            <a:lstStyle/>
            <a:p>
              <a:endParaRPr lang="en-US"/>
            </a:p>
          </p:txBody>
        </p:sp>
        <p:sp>
          <p:nvSpPr>
            <p:cNvPr id="5" name="TextBox 5"/>
            <p:cNvSpPr txBox="1"/>
            <p:nvPr/>
          </p:nvSpPr>
          <p:spPr>
            <a:xfrm>
              <a:off x="0" y="-19050"/>
              <a:ext cx="1405212" cy="2644306"/>
            </a:xfrm>
            <a:prstGeom prst="rect">
              <a:avLst/>
            </a:prstGeom>
          </p:spPr>
          <p:txBody>
            <a:bodyPr lIns="50800" tIns="50800" rIns="50800" bIns="50800" rtlCol="0" anchor="ctr"/>
            <a:lstStyle/>
            <a:p>
              <a:pPr algn="ctr">
                <a:lnSpc>
                  <a:spcPts val="2239"/>
                </a:lnSpc>
              </a:pPr>
              <a:endParaRPr/>
            </a:p>
          </p:txBody>
        </p:sp>
      </p:grpSp>
      <p:sp>
        <p:nvSpPr>
          <p:cNvPr id="6" name="Freeform 6"/>
          <p:cNvSpPr/>
          <p:nvPr/>
        </p:nvSpPr>
        <p:spPr>
          <a:xfrm rot="1767108" flipV="1">
            <a:off x="-1399597" y="-9293694"/>
            <a:ext cx="19543355" cy="11921447"/>
          </a:xfrm>
          <a:custGeom>
            <a:avLst/>
            <a:gdLst/>
            <a:ahLst/>
            <a:cxnLst/>
            <a:rect l="l" t="t" r="r" b="b"/>
            <a:pathLst>
              <a:path w="19543355" h="11921447">
                <a:moveTo>
                  <a:pt x="0" y="11921446"/>
                </a:moveTo>
                <a:lnTo>
                  <a:pt x="19543355" y="11921446"/>
                </a:lnTo>
                <a:lnTo>
                  <a:pt x="19543355" y="0"/>
                </a:lnTo>
                <a:lnTo>
                  <a:pt x="0" y="0"/>
                </a:lnTo>
                <a:lnTo>
                  <a:pt x="0" y="1192144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p:cNvGrpSpPr/>
          <p:nvPr/>
        </p:nvGrpSpPr>
        <p:grpSpPr>
          <a:xfrm>
            <a:off x="6295113" y="3801171"/>
            <a:ext cx="2888042" cy="5606219"/>
            <a:chOff x="0" y="0"/>
            <a:chExt cx="1329831" cy="2581445"/>
          </a:xfrm>
        </p:grpSpPr>
        <p:sp>
          <p:nvSpPr>
            <p:cNvPr id="8" name="Freeform 8"/>
            <p:cNvSpPr/>
            <p:nvPr/>
          </p:nvSpPr>
          <p:spPr>
            <a:xfrm>
              <a:off x="0" y="0"/>
              <a:ext cx="1329831" cy="2581445"/>
            </a:xfrm>
            <a:custGeom>
              <a:avLst/>
              <a:gdLst/>
              <a:ahLst/>
              <a:cxnLst/>
              <a:rect l="l" t="t" r="r" b="b"/>
              <a:pathLst>
                <a:path w="1329831" h="2581445">
                  <a:moveTo>
                    <a:pt x="99185" y="0"/>
                  </a:moveTo>
                  <a:lnTo>
                    <a:pt x="1230646" y="0"/>
                  </a:lnTo>
                  <a:cubicBezTo>
                    <a:pt x="1256951" y="0"/>
                    <a:pt x="1282179" y="10450"/>
                    <a:pt x="1300780" y="29051"/>
                  </a:cubicBezTo>
                  <a:cubicBezTo>
                    <a:pt x="1319381" y="47652"/>
                    <a:pt x="1329831" y="72880"/>
                    <a:pt x="1329831" y="99185"/>
                  </a:cubicBezTo>
                  <a:lnTo>
                    <a:pt x="1329831" y="2482260"/>
                  </a:lnTo>
                  <a:cubicBezTo>
                    <a:pt x="1329831" y="2508566"/>
                    <a:pt x="1319381" y="2533794"/>
                    <a:pt x="1300780" y="2552395"/>
                  </a:cubicBezTo>
                  <a:cubicBezTo>
                    <a:pt x="1282179" y="2570996"/>
                    <a:pt x="1256951" y="2581445"/>
                    <a:pt x="1230646" y="2581445"/>
                  </a:cubicBezTo>
                  <a:lnTo>
                    <a:pt x="99185" y="2581445"/>
                  </a:lnTo>
                  <a:cubicBezTo>
                    <a:pt x="72880" y="2581445"/>
                    <a:pt x="47652" y="2570996"/>
                    <a:pt x="29051" y="2552395"/>
                  </a:cubicBezTo>
                  <a:cubicBezTo>
                    <a:pt x="10450" y="2533794"/>
                    <a:pt x="0" y="2508566"/>
                    <a:pt x="0" y="2482260"/>
                  </a:cubicBezTo>
                  <a:lnTo>
                    <a:pt x="0" y="99185"/>
                  </a:lnTo>
                  <a:cubicBezTo>
                    <a:pt x="0" y="72880"/>
                    <a:pt x="10450" y="47652"/>
                    <a:pt x="29051" y="29051"/>
                  </a:cubicBezTo>
                  <a:cubicBezTo>
                    <a:pt x="47652" y="10450"/>
                    <a:pt x="72880" y="0"/>
                    <a:pt x="99185" y="0"/>
                  </a:cubicBezTo>
                  <a:close/>
                </a:path>
              </a:pathLst>
            </a:custGeom>
            <a:solidFill>
              <a:srgbClr val="FFFFFF"/>
            </a:solidFill>
          </p:spPr>
          <p:txBody>
            <a:bodyPr/>
            <a:lstStyle/>
            <a:p>
              <a:endParaRPr lang="en-US"/>
            </a:p>
          </p:txBody>
        </p:sp>
        <p:sp>
          <p:nvSpPr>
            <p:cNvPr id="9" name="TextBox 9"/>
            <p:cNvSpPr txBox="1"/>
            <p:nvPr/>
          </p:nvSpPr>
          <p:spPr>
            <a:xfrm>
              <a:off x="0" y="-19050"/>
              <a:ext cx="1329831" cy="2600495"/>
            </a:xfrm>
            <a:prstGeom prst="rect">
              <a:avLst/>
            </a:prstGeom>
          </p:spPr>
          <p:txBody>
            <a:bodyPr lIns="50800" tIns="50800" rIns="50800" bIns="50800" rtlCol="0" anchor="ctr"/>
            <a:lstStyle/>
            <a:p>
              <a:pPr algn="ctr">
                <a:lnSpc>
                  <a:spcPts val="2239"/>
                </a:lnSpc>
              </a:pPr>
              <a:endParaRPr/>
            </a:p>
          </p:txBody>
        </p:sp>
      </p:grpSp>
      <p:sp>
        <p:nvSpPr>
          <p:cNvPr id="10" name="Freeform 10"/>
          <p:cNvSpPr/>
          <p:nvPr/>
        </p:nvSpPr>
        <p:spPr>
          <a:xfrm rot="-7908251">
            <a:off x="13070716" y="8198414"/>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a:off x="9301104" y="4416545"/>
            <a:ext cx="2932359" cy="5710889"/>
            <a:chOff x="0" y="0"/>
            <a:chExt cx="1350237" cy="2629642"/>
          </a:xfrm>
        </p:grpSpPr>
        <p:sp>
          <p:nvSpPr>
            <p:cNvPr id="12" name="Freeform 12"/>
            <p:cNvSpPr/>
            <p:nvPr/>
          </p:nvSpPr>
          <p:spPr>
            <a:xfrm>
              <a:off x="0" y="0"/>
              <a:ext cx="1350237" cy="2629642"/>
            </a:xfrm>
            <a:custGeom>
              <a:avLst/>
              <a:gdLst/>
              <a:ahLst/>
              <a:cxnLst/>
              <a:rect l="l" t="t" r="r" b="b"/>
              <a:pathLst>
                <a:path w="1350237" h="2629642">
                  <a:moveTo>
                    <a:pt x="97686" y="0"/>
                  </a:moveTo>
                  <a:lnTo>
                    <a:pt x="1252550" y="0"/>
                  </a:lnTo>
                  <a:cubicBezTo>
                    <a:pt x="1278458" y="0"/>
                    <a:pt x="1303305" y="10292"/>
                    <a:pt x="1321625" y="28612"/>
                  </a:cubicBezTo>
                  <a:cubicBezTo>
                    <a:pt x="1339945" y="46931"/>
                    <a:pt x="1350237" y="71778"/>
                    <a:pt x="1350237" y="97686"/>
                  </a:cubicBezTo>
                  <a:lnTo>
                    <a:pt x="1350237" y="2531955"/>
                  </a:lnTo>
                  <a:cubicBezTo>
                    <a:pt x="1350237" y="2585906"/>
                    <a:pt x="1306501" y="2629642"/>
                    <a:pt x="1252550" y="2629642"/>
                  </a:cubicBezTo>
                  <a:lnTo>
                    <a:pt x="97686" y="2629642"/>
                  </a:lnTo>
                  <a:cubicBezTo>
                    <a:pt x="43736" y="2629642"/>
                    <a:pt x="0" y="2585906"/>
                    <a:pt x="0" y="2531955"/>
                  </a:cubicBezTo>
                  <a:lnTo>
                    <a:pt x="0" y="97686"/>
                  </a:lnTo>
                  <a:cubicBezTo>
                    <a:pt x="0" y="43736"/>
                    <a:pt x="43736" y="0"/>
                    <a:pt x="97686" y="0"/>
                  </a:cubicBezTo>
                  <a:close/>
                </a:path>
              </a:pathLst>
            </a:custGeom>
            <a:solidFill>
              <a:srgbClr val="FFFFFF"/>
            </a:solidFill>
          </p:spPr>
          <p:txBody>
            <a:bodyPr/>
            <a:lstStyle/>
            <a:p>
              <a:endParaRPr lang="en-US"/>
            </a:p>
          </p:txBody>
        </p:sp>
        <p:sp>
          <p:nvSpPr>
            <p:cNvPr id="13" name="TextBox 13"/>
            <p:cNvSpPr txBox="1"/>
            <p:nvPr/>
          </p:nvSpPr>
          <p:spPr>
            <a:xfrm>
              <a:off x="0" y="-19050"/>
              <a:ext cx="1350237" cy="2648692"/>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29833" y="3621107"/>
            <a:ext cx="2965635" cy="5786284"/>
            <a:chOff x="0" y="0"/>
            <a:chExt cx="1294971" cy="2526632"/>
          </a:xfrm>
        </p:grpSpPr>
        <p:sp>
          <p:nvSpPr>
            <p:cNvPr id="15" name="Freeform 15"/>
            <p:cNvSpPr/>
            <p:nvPr/>
          </p:nvSpPr>
          <p:spPr>
            <a:xfrm>
              <a:off x="0" y="0"/>
              <a:ext cx="1294971" cy="2526632"/>
            </a:xfrm>
            <a:custGeom>
              <a:avLst/>
              <a:gdLst/>
              <a:ahLst/>
              <a:cxnLst/>
              <a:rect l="l" t="t" r="r" b="b"/>
              <a:pathLst>
                <a:path w="1294971" h="2526632">
                  <a:moveTo>
                    <a:pt x="96590" y="0"/>
                  </a:moveTo>
                  <a:lnTo>
                    <a:pt x="1198381" y="0"/>
                  </a:lnTo>
                  <a:cubicBezTo>
                    <a:pt x="1251726" y="0"/>
                    <a:pt x="1294971" y="43245"/>
                    <a:pt x="1294971" y="96590"/>
                  </a:cubicBezTo>
                  <a:lnTo>
                    <a:pt x="1294971" y="2430042"/>
                  </a:lnTo>
                  <a:cubicBezTo>
                    <a:pt x="1294971" y="2483387"/>
                    <a:pt x="1251726" y="2526632"/>
                    <a:pt x="1198381" y="2526632"/>
                  </a:cubicBezTo>
                  <a:lnTo>
                    <a:pt x="96590" y="2526632"/>
                  </a:lnTo>
                  <a:cubicBezTo>
                    <a:pt x="70973" y="2526632"/>
                    <a:pt x="46405" y="2516456"/>
                    <a:pt x="28291" y="2498341"/>
                  </a:cubicBezTo>
                  <a:cubicBezTo>
                    <a:pt x="10176" y="2480227"/>
                    <a:pt x="0" y="2455659"/>
                    <a:pt x="0" y="2430042"/>
                  </a:cubicBezTo>
                  <a:lnTo>
                    <a:pt x="0" y="96590"/>
                  </a:lnTo>
                  <a:cubicBezTo>
                    <a:pt x="0" y="70973"/>
                    <a:pt x="10176" y="46405"/>
                    <a:pt x="28291" y="28291"/>
                  </a:cubicBezTo>
                  <a:cubicBezTo>
                    <a:pt x="46405" y="10176"/>
                    <a:pt x="70973" y="0"/>
                    <a:pt x="96590" y="0"/>
                  </a:cubicBezTo>
                  <a:close/>
                </a:path>
              </a:pathLst>
            </a:custGeom>
            <a:solidFill>
              <a:srgbClr val="FFFFFF"/>
            </a:solidFill>
          </p:spPr>
          <p:txBody>
            <a:bodyPr/>
            <a:lstStyle/>
            <a:p>
              <a:endParaRPr lang="en-US"/>
            </a:p>
          </p:txBody>
        </p:sp>
        <p:sp>
          <p:nvSpPr>
            <p:cNvPr id="16" name="TextBox 16"/>
            <p:cNvSpPr txBox="1"/>
            <p:nvPr/>
          </p:nvSpPr>
          <p:spPr>
            <a:xfrm>
              <a:off x="0" y="-19050"/>
              <a:ext cx="1294971" cy="2545682"/>
            </a:xfrm>
            <a:prstGeom prst="rect">
              <a:avLst/>
            </a:prstGeom>
          </p:spPr>
          <p:txBody>
            <a:bodyPr lIns="50800" tIns="50800" rIns="50800" bIns="50800" rtlCol="0" anchor="ctr"/>
            <a:lstStyle/>
            <a:p>
              <a:pPr algn="ctr">
                <a:lnSpc>
                  <a:spcPts val="2239"/>
                </a:lnSpc>
              </a:pPr>
              <a:endParaRPr/>
            </a:p>
          </p:txBody>
        </p:sp>
      </p:grpSp>
      <p:grpSp>
        <p:nvGrpSpPr>
          <p:cNvPr id="17" name="Group 17"/>
          <p:cNvGrpSpPr/>
          <p:nvPr/>
        </p:nvGrpSpPr>
        <p:grpSpPr>
          <a:xfrm>
            <a:off x="1902494" y="3860606"/>
            <a:ext cx="818837" cy="81883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BF0A30"/>
              </a:solidFill>
              <a:prstDash val="solid"/>
              <a:miter/>
            </a:ln>
          </p:spPr>
          <p:txBody>
            <a:bodyPr/>
            <a:lstStyle/>
            <a:p>
              <a:endParaRPr lang="en-US"/>
            </a:p>
          </p:txBody>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239"/>
                </a:lnSpc>
              </a:pPr>
              <a:endParaRPr/>
            </a:p>
          </p:txBody>
        </p:sp>
      </p:grpSp>
      <p:grpSp>
        <p:nvGrpSpPr>
          <p:cNvPr id="20" name="Group 20"/>
          <p:cNvGrpSpPr/>
          <p:nvPr/>
        </p:nvGrpSpPr>
        <p:grpSpPr>
          <a:xfrm>
            <a:off x="7983825" y="4028290"/>
            <a:ext cx="776510" cy="77651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BF0A30"/>
              </a:solidFill>
              <a:prstDash val="solid"/>
              <a:miter/>
            </a:ln>
          </p:spPr>
          <p:txBody>
            <a:bodyPr/>
            <a:lstStyle/>
            <a:p>
              <a:endParaRPr lang="en-US"/>
            </a:p>
          </p:txBody>
        </p:sp>
        <p:sp>
          <p:nvSpPr>
            <p:cNvPr id="22" name="TextBox 22"/>
            <p:cNvSpPr txBox="1"/>
            <p:nvPr/>
          </p:nvSpPr>
          <p:spPr>
            <a:xfrm>
              <a:off x="76200" y="57150"/>
              <a:ext cx="660400" cy="679450"/>
            </a:xfrm>
            <a:prstGeom prst="rect">
              <a:avLst/>
            </a:prstGeom>
          </p:spPr>
          <p:txBody>
            <a:bodyPr lIns="50800" tIns="50800" rIns="50800" bIns="50800" rtlCol="0" anchor="ctr"/>
            <a:lstStyle/>
            <a:p>
              <a:pPr marL="0" lvl="0" indent="0" algn="ctr">
                <a:lnSpc>
                  <a:spcPts val="2239"/>
                </a:lnSpc>
                <a:spcBef>
                  <a:spcPct val="0"/>
                </a:spcBef>
              </a:pPr>
              <a:endParaRPr/>
            </a:p>
          </p:txBody>
        </p:sp>
      </p:grpSp>
      <p:grpSp>
        <p:nvGrpSpPr>
          <p:cNvPr id="23" name="Group 23"/>
          <p:cNvGrpSpPr/>
          <p:nvPr/>
        </p:nvGrpSpPr>
        <p:grpSpPr>
          <a:xfrm>
            <a:off x="4977835" y="4605910"/>
            <a:ext cx="776510" cy="77651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BF0A30"/>
              </a:solidFill>
              <a:prstDash val="solid"/>
              <a:miter/>
            </a:ln>
          </p:spPr>
          <p:txBody>
            <a:bodyPr/>
            <a:lstStyle/>
            <a:p>
              <a:endParaRPr lang="en-US"/>
            </a:p>
          </p:txBody>
        </p:sp>
        <p:sp>
          <p:nvSpPr>
            <p:cNvPr id="25" name="TextBox 25"/>
            <p:cNvSpPr txBox="1"/>
            <p:nvPr/>
          </p:nvSpPr>
          <p:spPr>
            <a:xfrm>
              <a:off x="76200" y="57150"/>
              <a:ext cx="660400" cy="679450"/>
            </a:xfrm>
            <a:prstGeom prst="rect">
              <a:avLst/>
            </a:prstGeom>
          </p:spPr>
          <p:txBody>
            <a:bodyPr lIns="50800" tIns="50800" rIns="50800" bIns="50800" rtlCol="0" anchor="ctr"/>
            <a:lstStyle/>
            <a:p>
              <a:pPr marL="0" lvl="0" indent="0" algn="ctr">
                <a:lnSpc>
                  <a:spcPts val="2239"/>
                </a:lnSpc>
                <a:spcBef>
                  <a:spcPct val="0"/>
                </a:spcBef>
              </a:pPr>
              <a:endParaRPr/>
            </a:p>
          </p:txBody>
        </p:sp>
      </p:grpSp>
      <p:grpSp>
        <p:nvGrpSpPr>
          <p:cNvPr id="26" name="Group 26"/>
          <p:cNvGrpSpPr/>
          <p:nvPr/>
        </p:nvGrpSpPr>
        <p:grpSpPr>
          <a:xfrm>
            <a:off x="10994233" y="4758945"/>
            <a:ext cx="776510" cy="77651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BF0A30"/>
              </a:solidFill>
              <a:prstDash val="solid"/>
              <a:miter/>
            </a:ln>
          </p:spPr>
          <p:txBody>
            <a:bodyPr/>
            <a:lstStyle/>
            <a:p>
              <a:endParaRPr lang="en-US"/>
            </a:p>
          </p:txBody>
        </p:sp>
        <p:sp>
          <p:nvSpPr>
            <p:cNvPr id="28" name="TextBox 28"/>
            <p:cNvSpPr txBox="1"/>
            <p:nvPr/>
          </p:nvSpPr>
          <p:spPr>
            <a:xfrm>
              <a:off x="76200" y="57150"/>
              <a:ext cx="660400" cy="679450"/>
            </a:xfrm>
            <a:prstGeom prst="rect">
              <a:avLst/>
            </a:prstGeom>
          </p:spPr>
          <p:txBody>
            <a:bodyPr lIns="50800" tIns="50800" rIns="50800" bIns="50800" rtlCol="0" anchor="ctr"/>
            <a:lstStyle/>
            <a:p>
              <a:pPr marL="0" lvl="0" indent="0" algn="ctr">
                <a:lnSpc>
                  <a:spcPts val="2239"/>
                </a:lnSpc>
                <a:spcBef>
                  <a:spcPct val="0"/>
                </a:spcBef>
              </a:pPr>
              <a:endParaRPr/>
            </a:p>
          </p:txBody>
        </p:sp>
      </p:grpSp>
      <p:sp>
        <p:nvSpPr>
          <p:cNvPr id="29" name="Freeform 29"/>
          <p:cNvSpPr/>
          <p:nvPr/>
        </p:nvSpPr>
        <p:spPr>
          <a:xfrm>
            <a:off x="3167164" y="4009240"/>
            <a:ext cx="1402263" cy="1349678"/>
          </a:xfrm>
          <a:custGeom>
            <a:avLst/>
            <a:gdLst/>
            <a:ahLst/>
            <a:cxnLst/>
            <a:rect l="l" t="t" r="r" b="b"/>
            <a:pathLst>
              <a:path w="1402263" h="1349678">
                <a:moveTo>
                  <a:pt x="0" y="0"/>
                </a:moveTo>
                <a:lnTo>
                  <a:pt x="1402263" y="0"/>
                </a:lnTo>
                <a:lnTo>
                  <a:pt x="1402263" y="1349678"/>
                </a:lnTo>
                <a:lnTo>
                  <a:pt x="0" y="134967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30" name="Freeform 30"/>
          <p:cNvSpPr/>
          <p:nvPr/>
        </p:nvSpPr>
        <p:spPr>
          <a:xfrm>
            <a:off x="9183156" y="4162275"/>
            <a:ext cx="1468820" cy="1413739"/>
          </a:xfrm>
          <a:custGeom>
            <a:avLst/>
            <a:gdLst/>
            <a:ahLst/>
            <a:cxnLst/>
            <a:rect l="l" t="t" r="r" b="b"/>
            <a:pathLst>
              <a:path w="1468820" h="1413739">
                <a:moveTo>
                  <a:pt x="0" y="0"/>
                </a:moveTo>
                <a:lnTo>
                  <a:pt x="1468819" y="0"/>
                </a:lnTo>
                <a:lnTo>
                  <a:pt x="1468819" y="1413739"/>
                </a:lnTo>
                <a:lnTo>
                  <a:pt x="0" y="141373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31" name="Freeform 31"/>
          <p:cNvSpPr/>
          <p:nvPr/>
        </p:nvSpPr>
        <p:spPr>
          <a:xfrm>
            <a:off x="0" y="3231412"/>
            <a:ext cx="1478700" cy="1423248"/>
          </a:xfrm>
          <a:custGeom>
            <a:avLst/>
            <a:gdLst/>
            <a:ahLst/>
            <a:cxnLst/>
            <a:rect l="l" t="t" r="r" b="b"/>
            <a:pathLst>
              <a:path w="1478700" h="1423248">
                <a:moveTo>
                  <a:pt x="0" y="0"/>
                </a:moveTo>
                <a:lnTo>
                  <a:pt x="1478700" y="0"/>
                </a:lnTo>
                <a:lnTo>
                  <a:pt x="1478700" y="1423249"/>
                </a:lnTo>
                <a:lnTo>
                  <a:pt x="0" y="14232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2" name="Freeform 32"/>
          <p:cNvSpPr/>
          <p:nvPr/>
        </p:nvSpPr>
        <p:spPr>
          <a:xfrm>
            <a:off x="6173736" y="3431621"/>
            <a:ext cx="1402263" cy="1349678"/>
          </a:xfrm>
          <a:custGeom>
            <a:avLst/>
            <a:gdLst/>
            <a:ahLst/>
            <a:cxnLst/>
            <a:rect l="l" t="t" r="r" b="b"/>
            <a:pathLst>
              <a:path w="1402263" h="1349678">
                <a:moveTo>
                  <a:pt x="0" y="0"/>
                </a:moveTo>
                <a:lnTo>
                  <a:pt x="1402262" y="0"/>
                </a:lnTo>
                <a:lnTo>
                  <a:pt x="1402262" y="1349678"/>
                </a:lnTo>
                <a:lnTo>
                  <a:pt x="0" y="1349678"/>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grpSp>
        <p:nvGrpSpPr>
          <p:cNvPr id="33" name="Group 33"/>
          <p:cNvGrpSpPr/>
          <p:nvPr/>
        </p:nvGrpSpPr>
        <p:grpSpPr>
          <a:xfrm>
            <a:off x="12309663" y="3835695"/>
            <a:ext cx="2888042" cy="5571695"/>
            <a:chOff x="0" y="0"/>
            <a:chExt cx="1329831" cy="2565548"/>
          </a:xfrm>
        </p:grpSpPr>
        <p:sp>
          <p:nvSpPr>
            <p:cNvPr id="34" name="Freeform 34"/>
            <p:cNvSpPr/>
            <p:nvPr/>
          </p:nvSpPr>
          <p:spPr>
            <a:xfrm>
              <a:off x="0" y="0"/>
              <a:ext cx="1329831" cy="2565548"/>
            </a:xfrm>
            <a:custGeom>
              <a:avLst/>
              <a:gdLst/>
              <a:ahLst/>
              <a:cxnLst/>
              <a:rect l="l" t="t" r="r" b="b"/>
              <a:pathLst>
                <a:path w="1329831" h="2565548">
                  <a:moveTo>
                    <a:pt x="99185" y="0"/>
                  </a:moveTo>
                  <a:lnTo>
                    <a:pt x="1230646" y="0"/>
                  </a:lnTo>
                  <a:cubicBezTo>
                    <a:pt x="1256951" y="0"/>
                    <a:pt x="1282179" y="10450"/>
                    <a:pt x="1300780" y="29051"/>
                  </a:cubicBezTo>
                  <a:cubicBezTo>
                    <a:pt x="1319381" y="47652"/>
                    <a:pt x="1329831" y="72880"/>
                    <a:pt x="1329831" y="99185"/>
                  </a:cubicBezTo>
                  <a:lnTo>
                    <a:pt x="1329831" y="2466363"/>
                  </a:lnTo>
                  <a:cubicBezTo>
                    <a:pt x="1329831" y="2521141"/>
                    <a:pt x="1285424" y="2565548"/>
                    <a:pt x="1230646" y="2565548"/>
                  </a:cubicBezTo>
                  <a:lnTo>
                    <a:pt x="99185" y="2565548"/>
                  </a:lnTo>
                  <a:cubicBezTo>
                    <a:pt x="72880" y="2565548"/>
                    <a:pt x="47652" y="2555098"/>
                    <a:pt x="29051" y="2536498"/>
                  </a:cubicBezTo>
                  <a:cubicBezTo>
                    <a:pt x="10450" y="2517897"/>
                    <a:pt x="0" y="2492669"/>
                    <a:pt x="0" y="2466363"/>
                  </a:cubicBezTo>
                  <a:lnTo>
                    <a:pt x="0" y="99185"/>
                  </a:lnTo>
                  <a:cubicBezTo>
                    <a:pt x="0" y="72880"/>
                    <a:pt x="10450" y="47652"/>
                    <a:pt x="29051" y="29051"/>
                  </a:cubicBezTo>
                  <a:cubicBezTo>
                    <a:pt x="47652" y="10450"/>
                    <a:pt x="72880" y="0"/>
                    <a:pt x="99185" y="0"/>
                  </a:cubicBezTo>
                  <a:close/>
                </a:path>
              </a:pathLst>
            </a:custGeom>
            <a:solidFill>
              <a:srgbClr val="FFFFFF"/>
            </a:solidFill>
          </p:spPr>
          <p:txBody>
            <a:bodyPr/>
            <a:lstStyle/>
            <a:p>
              <a:endParaRPr lang="en-US"/>
            </a:p>
          </p:txBody>
        </p:sp>
        <p:sp>
          <p:nvSpPr>
            <p:cNvPr id="35" name="TextBox 35"/>
            <p:cNvSpPr txBox="1"/>
            <p:nvPr/>
          </p:nvSpPr>
          <p:spPr>
            <a:xfrm>
              <a:off x="0" y="-19050"/>
              <a:ext cx="1329831" cy="2584598"/>
            </a:xfrm>
            <a:prstGeom prst="rect">
              <a:avLst/>
            </a:prstGeom>
          </p:spPr>
          <p:txBody>
            <a:bodyPr lIns="50800" tIns="50800" rIns="50800" bIns="50800" rtlCol="0" anchor="ctr"/>
            <a:lstStyle/>
            <a:p>
              <a:pPr algn="ctr">
                <a:lnSpc>
                  <a:spcPts val="2239"/>
                </a:lnSpc>
              </a:pPr>
              <a:endParaRPr/>
            </a:p>
          </p:txBody>
        </p:sp>
      </p:grpSp>
      <p:grpSp>
        <p:nvGrpSpPr>
          <p:cNvPr id="36" name="Group 36"/>
          <p:cNvGrpSpPr/>
          <p:nvPr/>
        </p:nvGrpSpPr>
        <p:grpSpPr>
          <a:xfrm>
            <a:off x="15315654" y="4566350"/>
            <a:ext cx="2783346" cy="5561085"/>
            <a:chOff x="0" y="0"/>
            <a:chExt cx="1281622" cy="2560662"/>
          </a:xfrm>
        </p:grpSpPr>
        <p:sp>
          <p:nvSpPr>
            <p:cNvPr id="37" name="Freeform 37"/>
            <p:cNvSpPr/>
            <p:nvPr/>
          </p:nvSpPr>
          <p:spPr>
            <a:xfrm>
              <a:off x="0" y="0"/>
              <a:ext cx="1281622" cy="2560662"/>
            </a:xfrm>
            <a:custGeom>
              <a:avLst/>
              <a:gdLst/>
              <a:ahLst/>
              <a:cxnLst/>
              <a:rect l="l" t="t" r="r" b="b"/>
              <a:pathLst>
                <a:path w="1281622" h="2560662">
                  <a:moveTo>
                    <a:pt x="102916" y="0"/>
                  </a:moveTo>
                  <a:lnTo>
                    <a:pt x="1178706" y="0"/>
                  </a:lnTo>
                  <a:cubicBezTo>
                    <a:pt x="1235545" y="0"/>
                    <a:pt x="1281622" y="46077"/>
                    <a:pt x="1281622" y="102916"/>
                  </a:cubicBezTo>
                  <a:lnTo>
                    <a:pt x="1281622" y="2457746"/>
                  </a:lnTo>
                  <a:cubicBezTo>
                    <a:pt x="1281622" y="2485042"/>
                    <a:pt x="1270779" y="2511219"/>
                    <a:pt x="1251479" y="2530519"/>
                  </a:cubicBezTo>
                  <a:cubicBezTo>
                    <a:pt x="1232178" y="2549820"/>
                    <a:pt x="1206001" y="2560662"/>
                    <a:pt x="1178706" y="2560662"/>
                  </a:cubicBezTo>
                  <a:lnTo>
                    <a:pt x="102916" y="2560662"/>
                  </a:lnTo>
                  <a:cubicBezTo>
                    <a:pt x="75621" y="2560662"/>
                    <a:pt x="49444" y="2549820"/>
                    <a:pt x="30143" y="2530519"/>
                  </a:cubicBezTo>
                  <a:cubicBezTo>
                    <a:pt x="10843" y="2511219"/>
                    <a:pt x="0" y="2485042"/>
                    <a:pt x="0" y="2457746"/>
                  </a:cubicBezTo>
                  <a:lnTo>
                    <a:pt x="0" y="102916"/>
                  </a:lnTo>
                  <a:cubicBezTo>
                    <a:pt x="0" y="75621"/>
                    <a:pt x="10843" y="49444"/>
                    <a:pt x="30143" y="30143"/>
                  </a:cubicBezTo>
                  <a:cubicBezTo>
                    <a:pt x="49444" y="10843"/>
                    <a:pt x="75621" y="0"/>
                    <a:pt x="102916" y="0"/>
                  </a:cubicBezTo>
                  <a:close/>
                </a:path>
              </a:pathLst>
            </a:custGeom>
            <a:solidFill>
              <a:srgbClr val="FFFFFF"/>
            </a:solidFill>
          </p:spPr>
          <p:txBody>
            <a:bodyPr/>
            <a:lstStyle/>
            <a:p>
              <a:endParaRPr lang="en-US"/>
            </a:p>
          </p:txBody>
        </p:sp>
        <p:sp>
          <p:nvSpPr>
            <p:cNvPr id="38" name="TextBox 38"/>
            <p:cNvSpPr txBox="1"/>
            <p:nvPr/>
          </p:nvSpPr>
          <p:spPr>
            <a:xfrm>
              <a:off x="0" y="-19050"/>
              <a:ext cx="1281622" cy="2579712"/>
            </a:xfrm>
            <a:prstGeom prst="rect">
              <a:avLst/>
            </a:prstGeom>
          </p:spPr>
          <p:txBody>
            <a:bodyPr lIns="50800" tIns="50800" rIns="50800" bIns="50800" rtlCol="0" anchor="ctr"/>
            <a:lstStyle/>
            <a:p>
              <a:pPr algn="ctr">
                <a:lnSpc>
                  <a:spcPts val="2239"/>
                </a:lnSpc>
              </a:pPr>
              <a:endParaRPr/>
            </a:p>
          </p:txBody>
        </p:sp>
      </p:grpSp>
      <p:grpSp>
        <p:nvGrpSpPr>
          <p:cNvPr id="39" name="Group 39"/>
          <p:cNvGrpSpPr/>
          <p:nvPr/>
        </p:nvGrpSpPr>
        <p:grpSpPr>
          <a:xfrm>
            <a:off x="13998375" y="4062814"/>
            <a:ext cx="776510" cy="776510"/>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BF0A30"/>
              </a:solidFill>
              <a:prstDash val="solid"/>
              <a:miter/>
            </a:ln>
          </p:spPr>
          <p:txBody>
            <a:bodyPr/>
            <a:lstStyle/>
            <a:p>
              <a:endParaRPr lang="en-US"/>
            </a:p>
          </p:txBody>
        </p:sp>
        <p:sp>
          <p:nvSpPr>
            <p:cNvPr id="41" name="TextBox 41"/>
            <p:cNvSpPr txBox="1"/>
            <p:nvPr/>
          </p:nvSpPr>
          <p:spPr>
            <a:xfrm>
              <a:off x="76200" y="57150"/>
              <a:ext cx="660400" cy="679450"/>
            </a:xfrm>
            <a:prstGeom prst="rect">
              <a:avLst/>
            </a:prstGeom>
          </p:spPr>
          <p:txBody>
            <a:bodyPr lIns="50800" tIns="50800" rIns="50800" bIns="50800" rtlCol="0" anchor="ctr"/>
            <a:lstStyle/>
            <a:p>
              <a:pPr marL="0" lvl="0" indent="0" algn="ctr">
                <a:lnSpc>
                  <a:spcPts val="2239"/>
                </a:lnSpc>
                <a:spcBef>
                  <a:spcPct val="0"/>
                </a:spcBef>
              </a:pPr>
              <a:endParaRPr/>
            </a:p>
          </p:txBody>
        </p:sp>
      </p:grpSp>
      <p:grpSp>
        <p:nvGrpSpPr>
          <p:cNvPr id="42" name="Group 42"/>
          <p:cNvGrpSpPr/>
          <p:nvPr/>
        </p:nvGrpSpPr>
        <p:grpSpPr>
          <a:xfrm>
            <a:off x="17008782" y="4786168"/>
            <a:ext cx="776510" cy="77651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BF0A30"/>
              </a:solidFill>
              <a:prstDash val="solid"/>
              <a:miter/>
            </a:ln>
          </p:spPr>
          <p:txBody>
            <a:bodyPr/>
            <a:lstStyle/>
            <a:p>
              <a:endParaRPr lang="en-US"/>
            </a:p>
          </p:txBody>
        </p:sp>
        <p:sp>
          <p:nvSpPr>
            <p:cNvPr id="44" name="TextBox 44"/>
            <p:cNvSpPr txBox="1"/>
            <p:nvPr/>
          </p:nvSpPr>
          <p:spPr>
            <a:xfrm>
              <a:off x="76200" y="57150"/>
              <a:ext cx="660400" cy="679450"/>
            </a:xfrm>
            <a:prstGeom prst="rect">
              <a:avLst/>
            </a:prstGeom>
          </p:spPr>
          <p:txBody>
            <a:bodyPr lIns="50800" tIns="50800" rIns="50800" bIns="50800" rtlCol="0" anchor="ctr"/>
            <a:lstStyle/>
            <a:p>
              <a:pPr marL="0" lvl="0" indent="0" algn="ctr">
                <a:lnSpc>
                  <a:spcPts val="2239"/>
                </a:lnSpc>
                <a:spcBef>
                  <a:spcPct val="0"/>
                </a:spcBef>
              </a:pPr>
              <a:endParaRPr/>
            </a:p>
          </p:txBody>
        </p:sp>
      </p:grpSp>
      <p:sp>
        <p:nvSpPr>
          <p:cNvPr id="45" name="Freeform 45"/>
          <p:cNvSpPr/>
          <p:nvPr/>
        </p:nvSpPr>
        <p:spPr>
          <a:xfrm>
            <a:off x="15197705" y="4023217"/>
            <a:ext cx="1402263" cy="1349678"/>
          </a:xfrm>
          <a:custGeom>
            <a:avLst/>
            <a:gdLst/>
            <a:ahLst/>
            <a:cxnLst/>
            <a:rect l="l" t="t" r="r" b="b"/>
            <a:pathLst>
              <a:path w="1402263" h="1349678">
                <a:moveTo>
                  <a:pt x="0" y="0"/>
                </a:moveTo>
                <a:lnTo>
                  <a:pt x="1402263" y="0"/>
                </a:lnTo>
                <a:lnTo>
                  <a:pt x="1402263" y="1349678"/>
                </a:lnTo>
                <a:lnTo>
                  <a:pt x="0" y="134967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46" name="Freeform 46"/>
          <p:cNvSpPr/>
          <p:nvPr/>
        </p:nvSpPr>
        <p:spPr>
          <a:xfrm>
            <a:off x="12188285" y="3466145"/>
            <a:ext cx="1402263" cy="1349678"/>
          </a:xfrm>
          <a:custGeom>
            <a:avLst/>
            <a:gdLst/>
            <a:ahLst/>
            <a:cxnLst/>
            <a:rect l="l" t="t" r="r" b="b"/>
            <a:pathLst>
              <a:path w="1402263" h="1349678">
                <a:moveTo>
                  <a:pt x="0" y="0"/>
                </a:moveTo>
                <a:lnTo>
                  <a:pt x="1402263" y="0"/>
                </a:lnTo>
                <a:lnTo>
                  <a:pt x="1402263" y="1349678"/>
                </a:lnTo>
                <a:lnTo>
                  <a:pt x="0" y="1349678"/>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47" name="Freeform 47"/>
          <p:cNvSpPr/>
          <p:nvPr/>
        </p:nvSpPr>
        <p:spPr>
          <a:xfrm>
            <a:off x="2020970" y="3986068"/>
            <a:ext cx="505685" cy="505685"/>
          </a:xfrm>
          <a:custGeom>
            <a:avLst/>
            <a:gdLst/>
            <a:ahLst/>
            <a:cxnLst/>
            <a:rect l="l" t="t" r="r" b="b"/>
            <a:pathLst>
              <a:path w="505685" h="505685">
                <a:moveTo>
                  <a:pt x="0" y="0"/>
                </a:moveTo>
                <a:lnTo>
                  <a:pt x="505685" y="0"/>
                </a:lnTo>
                <a:lnTo>
                  <a:pt x="505685" y="505685"/>
                </a:lnTo>
                <a:lnTo>
                  <a:pt x="0" y="50568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8" name="Freeform 48"/>
          <p:cNvSpPr/>
          <p:nvPr/>
        </p:nvSpPr>
        <p:spPr>
          <a:xfrm>
            <a:off x="5158777" y="4793469"/>
            <a:ext cx="376525" cy="404322"/>
          </a:xfrm>
          <a:custGeom>
            <a:avLst/>
            <a:gdLst/>
            <a:ahLst/>
            <a:cxnLst/>
            <a:rect l="l" t="t" r="r" b="b"/>
            <a:pathLst>
              <a:path w="376525" h="404322">
                <a:moveTo>
                  <a:pt x="0" y="0"/>
                </a:moveTo>
                <a:lnTo>
                  <a:pt x="376525" y="0"/>
                </a:lnTo>
                <a:lnTo>
                  <a:pt x="376525" y="404322"/>
                </a:lnTo>
                <a:lnTo>
                  <a:pt x="0" y="404322"/>
                </a:lnTo>
                <a:lnTo>
                  <a:pt x="0" y="0"/>
                </a:lnTo>
                <a:close/>
              </a:path>
            </a:pathLst>
          </a:custGeom>
          <a:blipFill>
            <a:blip r:embed="rId21">
              <a:alphaModFix amt="68000"/>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9" name="Freeform 49"/>
          <p:cNvSpPr/>
          <p:nvPr/>
        </p:nvSpPr>
        <p:spPr>
          <a:xfrm>
            <a:off x="8121204" y="4185739"/>
            <a:ext cx="501753" cy="461613"/>
          </a:xfrm>
          <a:custGeom>
            <a:avLst/>
            <a:gdLst/>
            <a:ahLst/>
            <a:cxnLst/>
            <a:rect l="l" t="t" r="r" b="b"/>
            <a:pathLst>
              <a:path w="501753" h="461613">
                <a:moveTo>
                  <a:pt x="0" y="0"/>
                </a:moveTo>
                <a:lnTo>
                  <a:pt x="501753" y="0"/>
                </a:lnTo>
                <a:lnTo>
                  <a:pt x="501753" y="461613"/>
                </a:lnTo>
                <a:lnTo>
                  <a:pt x="0" y="46161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50" name="Freeform 50"/>
          <p:cNvSpPr/>
          <p:nvPr/>
        </p:nvSpPr>
        <p:spPr>
          <a:xfrm>
            <a:off x="11185375" y="4911282"/>
            <a:ext cx="363520" cy="461613"/>
          </a:xfrm>
          <a:custGeom>
            <a:avLst/>
            <a:gdLst/>
            <a:ahLst/>
            <a:cxnLst/>
            <a:rect l="l" t="t" r="r" b="b"/>
            <a:pathLst>
              <a:path w="363520" h="461613">
                <a:moveTo>
                  <a:pt x="0" y="0"/>
                </a:moveTo>
                <a:lnTo>
                  <a:pt x="363520" y="0"/>
                </a:lnTo>
                <a:lnTo>
                  <a:pt x="363520" y="461613"/>
                </a:lnTo>
                <a:lnTo>
                  <a:pt x="0" y="46161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51" name="Freeform 51"/>
          <p:cNvSpPr/>
          <p:nvPr/>
        </p:nvSpPr>
        <p:spPr>
          <a:xfrm>
            <a:off x="14088187" y="4162275"/>
            <a:ext cx="596885" cy="596885"/>
          </a:xfrm>
          <a:custGeom>
            <a:avLst/>
            <a:gdLst/>
            <a:ahLst/>
            <a:cxnLst/>
            <a:rect l="l" t="t" r="r" b="b"/>
            <a:pathLst>
              <a:path w="596885" h="596885">
                <a:moveTo>
                  <a:pt x="0" y="0"/>
                </a:moveTo>
                <a:lnTo>
                  <a:pt x="596885" y="0"/>
                </a:lnTo>
                <a:lnTo>
                  <a:pt x="596885" y="596885"/>
                </a:lnTo>
                <a:lnTo>
                  <a:pt x="0" y="59688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52" name="Freeform 52"/>
          <p:cNvSpPr/>
          <p:nvPr/>
        </p:nvSpPr>
        <p:spPr>
          <a:xfrm>
            <a:off x="17132980" y="4882279"/>
            <a:ext cx="528116" cy="604425"/>
          </a:xfrm>
          <a:custGeom>
            <a:avLst/>
            <a:gdLst/>
            <a:ahLst/>
            <a:cxnLst/>
            <a:rect l="l" t="t" r="r" b="b"/>
            <a:pathLst>
              <a:path w="528116" h="604425">
                <a:moveTo>
                  <a:pt x="0" y="0"/>
                </a:moveTo>
                <a:lnTo>
                  <a:pt x="528115" y="0"/>
                </a:lnTo>
                <a:lnTo>
                  <a:pt x="528115" y="604425"/>
                </a:lnTo>
                <a:lnTo>
                  <a:pt x="0" y="604425"/>
                </a:lnTo>
                <a:lnTo>
                  <a:pt x="0" y="0"/>
                </a:lnTo>
                <a:close/>
              </a:path>
            </a:pathLst>
          </a:custGeom>
          <a:blipFill>
            <a:blip r:embed="rId29">
              <a:alphaModFix amt="77000"/>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53" name="TextBox 53"/>
          <p:cNvSpPr txBox="1"/>
          <p:nvPr/>
        </p:nvSpPr>
        <p:spPr>
          <a:xfrm>
            <a:off x="3372698" y="4411012"/>
            <a:ext cx="1075932" cy="763411"/>
          </a:xfrm>
          <a:prstGeom prst="rect">
            <a:avLst/>
          </a:prstGeom>
        </p:spPr>
        <p:txBody>
          <a:bodyPr lIns="0" tIns="0" rIns="0" bIns="0" rtlCol="0" anchor="t">
            <a:spAutoFit/>
          </a:bodyPr>
          <a:lstStyle/>
          <a:p>
            <a:pPr marL="0" lvl="0" indent="0" algn="ctr">
              <a:lnSpc>
                <a:spcPts val="2066"/>
              </a:lnSpc>
              <a:spcBef>
                <a:spcPct val="0"/>
              </a:spcBef>
            </a:pPr>
            <a:r>
              <a:rPr lang="en-US" sz="1476" b="1" u="none" strike="noStrike">
                <a:solidFill>
                  <a:srgbClr val="FFFFFF"/>
                </a:solidFill>
                <a:latin typeface="Garet Bold"/>
                <a:ea typeface="Garet Bold"/>
                <a:cs typeface="Garet Bold"/>
                <a:sym typeface="Garet Bold"/>
              </a:rPr>
              <a:t>Passenger Analysis</a:t>
            </a:r>
          </a:p>
          <a:p>
            <a:pPr marL="0" lvl="0" indent="0" algn="ctr">
              <a:lnSpc>
                <a:spcPts val="2066"/>
              </a:lnSpc>
              <a:spcBef>
                <a:spcPct val="0"/>
              </a:spcBef>
            </a:pPr>
            <a:endParaRPr lang="en-US" sz="1476" b="1" u="none" strike="noStrike">
              <a:solidFill>
                <a:srgbClr val="FFFFFF"/>
              </a:solidFill>
              <a:latin typeface="Garet Bold"/>
              <a:ea typeface="Garet Bold"/>
              <a:cs typeface="Garet Bold"/>
              <a:sym typeface="Garet Bold"/>
            </a:endParaRPr>
          </a:p>
        </p:txBody>
      </p:sp>
      <p:sp>
        <p:nvSpPr>
          <p:cNvPr id="54" name="TextBox 54"/>
          <p:cNvSpPr txBox="1"/>
          <p:nvPr/>
        </p:nvSpPr>
        <p:spPr>
          <a:xfrm>
            <a:off x="9347523" y="4525621"/>
            <a:ext cx="1249344" cy="1066702"/>
          </a:xfrm>
          <a:prstGeom prst="rect">
            <a:avLst/>
          </a:prstGeom>
        </p:spPr>
        <p:txBody>
          <a:bodyPr wrap="square" lIns="0" tIns="0" rIns="0" bIns="0" rtlCol="0" anchor="t">
            <a:spAutoFit/>
          </a:bodyPr>
          <a:lstStyle/>
          <a:p>
            <a:pPr algn="ctr">
              <a:lnSpc>
                <a:spcPts val="2066"/>
              </a:lnSpc>
            </a:pPr>
            <a:r>
              <a:rPr lang="en-US" sz="1476" b="1" dirty="0">
                <a:solidFill>
                  <a:srgbClr val="FFFFFF"/>
                </a:solidFill>
                <a:latin typeface="Garet Bold"/>
                <a:ea typeface="Garet Bold"/>
                <a:cs typeface="Garet Bold"/>
                <a:sym typeface="Garet Bold"/>
              </a:rPr>
              <a:t>Complaint &amp; Customer Satisfaction</a:t>
            </a:r>
          </a:p>
          <a:p>
            <a:pPr marL="0" lvl="0" indent="0" algn="ctr">
              <a:lnSpc>
                <a:spcPts val="2066"/>
              </a:lnSpc>
              <a:spcBef>
                <a:spcPct val="0"/>
              </a:spcBef>
            </a:pPr>
            <a:endParaRPr lang="en-US" sz="1476" b="1" dirty="0">
              <a:solidFill>
                <a:srgbClr val="FFFFFF"/>
              </a:solidFill>
              <a:latin typeface="Garet Bold"/>
              <a:ea typeface="Garet Bold"/>
              <a:cs typeface="Garet Bold"/>
              <a:sym typeface="Garet Bold"/>
            </a:endParaRPr>
          </a:p>
        </p:txBody>
      </p:sp>
      <p:sp>
        <p:nvSpPr>
          <p:cNvPr id="55" name="TextBox 55"/>
          <p:cNvSpPr txBox="1"/>
          <p:nvPr/>
        </p:nvSpPr>
        <p:spPr>
          <a:xfrm>
            <a:off x="129833" y="4745844"/>
            <a:ext cx="2961131" cy="4408311"/>
          </a:xfrm>
          <a:prstGeom prst="rect">
            <a:avLst/>
          </a:prstGeom>
        </p:spPr>
        <p:txBody>
          <a:bodyPr lIns="0" tIns="0" rIns="0" bIns="0" rtlCol="0" anchor="t">
            <a:spAutoFit/>
          </a:bodyPr>
          <a:lstStyle/>
          <a:p>
            <a:pPr marL="323850" lvl="1" indent="-161925" algn="l">
              <a:lnSpc>
                <a:spcPts val="2332"/>
              </a:lnSpc>
              <a:buFont typeface="Arial"/>
              <a:buChar char="•"/>
            </a:pPr>
            <a:r>
              <a:rPr lang="en-US" sz="1500" u="none" strike="noStrike">
                <a:solidFill>
                  <a:srgbClr val="002266"/>
                </a:solidFill>
                <a:latin typeface="Canva Sans"/>
                <a:ea typeface="Canva Sans"/>
                <a:cs typeface="Canva Sans"/>
                <a:sym typeface="Canva Sans"/>
              </a:rPr>
              <a:t>What is the distribution of ticket types sold (e.g., Anytime, Off-Peak)?</a:t>
            </a:r>
          </a:p>
          <a:p>
            <a:pPr algn="l">
              <a:lnSpc>
                <a:spcPts val="2332"/>
              </a:lnSpc>
            </a:pPr>
            <a:endParaRPr lang="en-US" sz="1500" u="none" strike="noStrike">
              <a:solidFill>
                <a:srgbClr val="002266"/>
              </a:solidFill>
              <a:latin typeface="Canva Sans"/>
              <a:ea typeface="Canva Sans"/>
              <a:cs typeface="Canva Sans"/>
              <a:sym typeface="Canva Sans"/>
            </a:endParaRPr>
          </a:p>
          <a:p>
            <a:pPr marL="323850" lvl="1" indent="-161925" algn="l">
              <a:lnSpc>
                <a:spcPts val="2332"/>
              </a:lnSpc>
              <a:buFont typeface="Arial"/>
              <a:buChar char="•"/>
            </a:pPr>
            <a:r>
              <a:rPr lang="en-US" sz="1500" u="none" strike="noStrike">
                <a:solidFill>
                  <a:srgbClr val="002266"/>
                </a:solidFill>
                <a:latin typeface="Canva Sans"/>
                <a:ea typeface="Canva Sans"/>
                <a:cs typeface="Canva Sans"/>
                <a:sym typeface="Canva Sans"/>
              </a:rPr>
              <a:t>Which ticket class generate the highest revenue?</a:t>
            </a:r>
          </a:p>
          <a:p>
            <a:pPr algn="l">
              <a:lnSpc>
                <a:spcPts val="2332"/>
              </a:lnSpc>
            </a:pPr>
            <a:endParaRPr lang="en-US" sz="1500" u="none" strike="noStrike">
              <a:solidFill>
                <a:srgbClr val="002266"/>
              </a:solidFill>
              <a:latin typeface="Canva Sans"/>
              <a:ea typeface="Canva Sans"/>
              <a:cs typeface="Canva Sans"/>
              <a:sym typeface="Canva Sans"/>
            </a:endParaRPr>
          </a:p>
          <a:p>
            <a:pPr marL="323850" lvl="1" indent="-161925" algn="l">
              <a:lnSpc>
                <a:spcPts val="2332"/>
              </a:lnSpc>
              <a:buFont typeface="Arial"/>
              <a:buChar char="•"/>
            </a:pPr>
            <a:r>
              <a:rPr lang="en-US" sz="1500" u="none" strike="noStrike">
                <a:solidFill>
                  <a:srgbClr val="002266"/>
                </a:solidFill>
                <a:latin typeface="Canva Sans"/>
                <a:ea typeface="Canva Sans"/>
                <a:cs typeface="Canva Sans"/>
                <a:sym typeface="Canva Sans"/>
              </a:rPr>
              <a:t>What is the average ticket price per route or station?</a:t>
            </a:r>
          </a:p>
          <a:p>
            <a:pPr algn="l">
              <a:lnSpc>
                <a:spcPts val="2332"/>
              </a:lnSpc>
            </a:pPr>
            <a:endParaRPr lang="en-US" sz="1500" u="none" strike="noStrike">
              <a:solidFill>
                <a:srgbClr val="002266"/>
              </a:solidFill>
              <a:latin typeface="Canva Sans"/>
              <a:ea typeface="Canva Sans"/>
              <a:cs typeface="Canva Sans"/>
              <a:sym typeface="Canva Sans"/>
            </a:endParaRPr>
          </a:p>
          <a:p>
            <a:pPr marL="323850" lvl="1" indent="-161925" algn="l">
              <a:lnSpc>
                <a:spcPts val="2332"/>
              </a:lnSpc>
              <a:buFont typeface="Arial"/>
              <a:buChar char="•"/>
            </a:pPr>
            <a:r>
              <a:rPr lang="en-US" sz="1500" u="none" strike="noStrike">
                <a:solidFill>
                  <a:srgbClr val="002266"/>
                </a:solidFill>
                <a:latin typeface="Canva Sans"/>
                <a:ea typeface="Canva Sans"/>
                <a:cs typeface="Canva Sans"/>
                <a:sym typeface="Canva Sans"/>
              </a:rPr>
              <a:t>How do ticket sales vary by time (day/week/month)?</a:t>
            </a:r>
          </a:p>
          <a:p>
            <a:pPr algn="l">
              <a:lnSpc>
                <a:spcPts val="2332"/>
              </a:lnSpc>
            </a:pPr>
            <a:endParaRPr lang="en-US" sz="1500" u="none" strike="noStrike">
              <a:solidFill>
                <a:srgbClr val="002266"/>
              </a:solidFill>
              <a:latin typeface="Canva Sans"/>
              <a:ea typeface="Canva Sans"/>
              <a:cs typeface="Canva Sans"/>
              <a:sym typeface="Canva Sans"/>
            </a:endParaRPr>
          </a:p>
          <a:p>
            <a:pPr marL="323850" lvl="1" indent="-161925" algn="l">
              <a:lnSpc>
                <a:spcPts val="2332"/>
              </a:lnSpc>
              <a:buFont typeface="Arial"/>
              <a:buChar char="•"/>
            </a:pPr>
            <a:r>
              <a:rPr lang="en-US" sz="1500" u="none" strike="noStrike">
                <a:solidFill>
                  <a:srgbClr val="002266"/>
                </a:solidFill>
                <a:latin typeface="Canva Sans"/>
                <a:ea typeface="Canva Sans"/>
                <a:cs typeface="Canva Sans"/>
                <a:sym typeface="Canva Sans"/>
              </a:rPr>
              <a:t>What is the refund rate and its reasons?</a:t>
            </a:r>
          </a:p>
        </p:txBody>
      </p:sp>
      <p:sp>
        <p:nvSpPr>
          <p:cNvPr id="56" name="TextBox 56"/>
          <p:cNvSpPr txBox="1"/>
          <p:nvPr/>
        </p:nvSpPr>
        <p:spPr>
          <a:xfrm>
            <a:off x="216738" y="3656642"/>
            <a:ext cx="1134581" cy="774354"/>
          </a:xfrm>
          <a:prstGeom prst="rect">
            <a:avLst/>
          </a:prstGeom>
        </p:spPr>
        <p:txBody>
          <a:bodyPr lIns="0" tIns="0" rIns="0" bIns="0" rtlCol="0" anchor="t">
            <a:spAutoFit/>
          </a:bodyPr>
          <a:lstStyle/>
          <a:p>
            <a:pPr algn="ctr">
              <a:lnSpc>
                <a:spcPts val="2066"/>
              </a:lnSpc>
            </a:pPr>
            <a:r>
              <a:rPr lang="en-US" sz="1476" b="1">
                <a:solidFill>
                  <a:srgbClr val="FFFFFF"/>
                </a:solidFill>
                <a:latin typeface="Garet Bold"/>
                <a:ea typeface="Garet Bold"/>
                <a:cs typeface="Garet Bold"/>
                <a:sym typeface="Garet Bold"/>
              </a:rPr>
              <a:t>Ticket Analysis</a:t>
            </a:r>
          </a:p>
          <a:p>
            <a:pPr marL="0" lvl="0" indent="0" algn="ctr">
              <a:lnSpc>
                <a:spcPts val="2066"/>
              </a:lnSpc>
              <a:spcBef>
                <a:spcPct val="0"/>
              </a:spcBef>
            </a:pPr>
            <a:endParaRPr lang="en-US" sz="1476" b="1">
              <a:solidFill>
                <a:srgbClr val="FFFFFF"/>
              </a:solidFill>
              <a:latin typeface="Garet Bold"/>
              <a:ea typeface="Garet Bold"/>
              <a:cs typeface="Garet Bold"/>
              <a:sym typeface="Garet Bold"/>
            </a:endParaRPr>
          </a:p>
        </p:txBody>
      </p:sp>
      <p:sp>
        <p:nvSpPr>
          <p:cNvPr id="57" name="TextBox 57"/>
          <p:cNvSpPr txBox="1"/>
          <p:nvPr/>
        </p:nvSpPr>
        <p:spPr>
          <a:xfrm>
            <a:off x="6383281" y="3833392"/>
            <a:ext cx="1075932" cy="763411"/>
          </a:xfrm>
          <a:prstGeom prst="rect">
            <a:avLst/>
          </a:prstGeom>
        </p:spPr>
        <p:txBody>
          <a:bodyPr lIns="0" tIns="0" rIns="0" bIns="0" rtlCol="0" anchor="t">
            <a:spAutoFit/>
          </a:bodyPr>
          <a:lstStyle/>
          <a:p>
            <a:pPr marL="0" lvl="0" indent="0" algn="ctr">
              <a:lnSpc>
                <a:spcPts val="2066"/>
              </a:lnSpc>
              <a:spcBef>
                <a:spcPct val="0"/>
              </a:spcBef>
            </a:pPr>
            <a:r>
              <a:rPr lang="en-US" sz="1476" b="1" u="none" strike="noStrike">
                <a:solidFill>
                  <a:srgbClr val="FFFFFF"/>
                </a:solidFill>
                <a:latin typeface="Garet Bold"/>
                <a:ea typeface="Garet Bold"/>
                <a:cs typeface="Garet Bold"/>
                <a:sym typeface="Garet Bold"/>
              </a:rPr>
              <a:t>Station Analysis</a:t>
            </a:r>
          </a:p>
          <a:p>
            <a:pPr marL="0" lvl="0" indent="0" algn="ctr">
              <a:lnSpc>
                <a:spcPts val="2066"/>
              </a:lnSpc>
              <a:spcBef>
                <a:spcPct val="0"/>
              </a:spcBef>
            </a:pPr>
            <a:endParaRPr lang="en-US" sz="1476" b="1" u="none" strike="noStrike">
              <a:solidFill>
                <a:srgbClr val="FFFFFF"/>
              </a:solidFill>
              <a:latin typeface="Garet Bold"/>
              <a:ea typeface="Garet Bold"/>
              <a:cs typeface="Garet Bold"/>
              <a:sym typeface="Garet Bold"/>
            </a:endParaRPr>
          </a:p>
        </p:txBody>
      </p:sp>
      <p:sp>
        <p:nvSpPr>
          <p:cNvPr id="58" name="TextBox 58"/>
          <p:cNvSpPr txBox="1"/>
          <p:nvPr/>
        </p:nvSpPr>
        <p:spPr>
          <a:xfrm>
            <a:off x="15403239" y="4486351"/>
            <a:ext cx="1075932" cy="797398"/>
          </a:xfrm>
          <a:prstGeom prst="rect">
            <a:avLst/>
          </a:prstGeom>
        </p:spPr>
        <p:txBody>
          <a:bodyPr lIns="0" tIns="0" rIns="0" bIns="0" rtlCol="0" anchor="t">
            <a:spAutoFit/>
          </a:bodyPr>
          <a:lstStyle/>
          <a:p>
            <a:pPr algn="ctr">
              <a:lnSpc>
                <a:spcPts val="2066"/>
              </a:lnSpc>
            </a:pPr>
            <a:r>
              <a:rPr lang="en-US" sz="1476" b="1" dirty="0">
                <a:solidFill>
                  <a:srgbClr val="FFFFFF"/>
                </a:solidFill>
                <a:latin typeface="Garet Bold"/>
                <a:ea typeface="Garet Bold"/>
                <a:cs typeface="Garet Bold"/>
                <a:sym typeface="Garet Bold"/>
              </a:rPr>
              <a:t>Hero Station</a:t>
            </a:r>
          </a:p>
          <a:p>
            <a:pPr marL="0" lvl="0" indent="0" algn="ctr">
              <a:lnSpc>
                <a:spcPts val="2066"/>
              </a:lnSpc>
              <a:spcBef>
                <a:spcPct val="0"/>
              </a:spcBef>
            </a:pPr>
            <a:endParaRPr lang="en-US" sz="1476" b="1" dirty="0">
              <a:solidFill>
                <a:srgbClr val="FFFFFF"/>
              </a:solidFill>
              <a:latin typeface="Garet Bold"/>
              <a:ea typeface="Garet Bold"/>
              <a:cs typeface="Garet Bold"/>
              <a:sym typeface="Garet Bold"/>
            </a:endParaRPr>
          </a:p>
        </p:txBody>
      </p:sp>
      <p:sp>
        <p:nvSpPr>
          <p:cNvPr id="59" name="TextBox 59"/>
          <p:cNvSpPr txBox="1"/>
          <p:nvPr/>
        </p:nvSpPr>
        <p:spPr>
          <a:xfrm>
            <a:off x="12397831" y="3867916"/>
            <a:ext cx="1075932" cy="763282"/>
          </a:xfrm>
          <a:prstGeom prst="rect">
            <a:avLst/>
          </a:prstGeom>
        </p:spPr>
        <p:txBody>
          <a:bodyPr lIns="0" tIns="0" rIns="0" bIns="0" rtlCol="0" anchor="t">
            <a:spAutoFit/>
          </a:bodyPr>
          <a:lstStyle/>
          <a:p>
            <a:pPr marL="0" lvl="0" indent="0" algn="ctr">
              <a:lnSpc>
                <a:spcPts val="2066"/>
              </a:lnSpc>
              <a:spcBef>
                <a:spcPct val="0"/>
              </a:spcBef>
            </a:pPr>
            <a:r>
              <a:rPr lang="en-US" sz="1476" b="1" u="none" strike="noStrike">
                <a:solidFill>
                  <a:srgbClr val="FFFFFF"/>
                </a:solidFill>
                <a:latin typeface="Garet Bold"/>
                <a:ea typeface="Garet Bold"/>
                <a:cs typeface="Garet Bold"/>
                <a:sym typeface="Garet Bold"/>
              </a:rPr>
              <a:t>Financial Analysis</a:t>
            </a:r>
          </a:p>
          <a:p>
            <a:pPr marL="0" lvl="0" indent="0" algn="ctr">
              <a:lnSpc>
                <a:spcPts val="2066"/>
              </a:lnSpc>
              <a:spcBef>
                <a:spcPct val="0"/>
              </a:spcBef>
            </a:pPr>
            <a:endParaRPr lang="en-US" sz="1476" b="1" u="none" strike="noStrike">
              <a:solidFill>
                <a:srgbClr val="FFFFFF"/>
              </a:solidFill>
              <a:latin typeface="Garet Bold"/>
              <a:ea typeface="Garet Bold"/>
              <a:cs typeface="Garet Bold"/>
              <a:sym typeface="Garet Bold"/>
            </a:endParaRPr>
          </a:p>
        </p:txBody>
      </p:sp>
      <p:sp>
        <p:nvSpPr>
          <p:cNvPr id="60" name="TextBox 60"/>
          <p:cNvSpPr txBox="1"/>
          <p:nvPr/>
        </p:nvSpPr>
        <p:spPr>
          <a:xfrm>
            <a:off x="3212604" y="5419849"/>
            <a:ext cx="2882779" cy="4867744"/>
          </a:xfrm>
          <a:prstGeom prst="rect">
            <a:avLst/>
          </a:prstGeom>
        </p:spPr>
        <p:txBody>
          <a:bodyPr lIns="0" tIns="0" rIns="0" bIns="0" rtlCol="0" anchor="t">
            <a:spAutoFit/>
          </a:bodyPr>
          <a:lstStyle/>
          <a:p>
            <a:pPr marL="315281" lvl="1" indent="-157640" algn="l">
              <a:lnSpc>
                <a:spcPts val="2270"/>
              </a:lnSpc>
              <a:buFont typeface="Arial"/>
              <a:buChar char="•"/>
            </a:pPr>
            <a:r>
              <a:rPr lang="en-US" sz="1460" u="none" strike="noStrike">
                <a:solidFill>
                  <a:srgbClr val="002266"/>
                </a:solidFill>
                <a:latin typeface="Canva Sans"/>
                <a:ea typeface="Canva Sans"/>
                <a:cs typeface="Canva Sans"/>
                <a:sym typeface="Canva Sans"/>
              </a:rPr>
              <a:t>What are the demographics of passengers (age group, railcard usage)?</a:t>
            </a:r>
          </a:p>
          <a:p>
            <a:pPr algn="l">
              <a:lnSpc>
                <a:spcPts val="2270"/>
              </a:lnSpc>
            </a:pPr>
            <a:endParaRPr lang="en-US" sz="1460" u="none" strike="noStrike">
              <a:solidFill>
                <a:srgbClr val="002266"/>
              </a:solidFill>
              <a:latin typeface="Canva Sans"/>
              <a:ea typeface="Canva Sans"/>
              <a:cs typeface="Canva Sans"/>
              <a:sym typeface="Canva Sans"/>
            </a:endParaRPr>
          </a:p>
          <a:p>
            <a:pPr marL="315281" lvl="1" indent="-157640" algn="l">
              <a:lnSpc>
                <a:spcPts val="2270"/>
              </a:lnSpc>
              <a:buFont typeface="Arial"/>
              <a:buChar char="•"/>
            </a:pPr>
            <a:r>
              <a:rPr lang="en-US" sz="1460" u="none" strike="noStrike">
                <a:solidFill>
                  <a:srgbClr val="002266"/>
                </a:solidFill>
                <a:latin typeface="Canva Sans"/>
                <a:ea typeface="Canva Sans"/>
                <a:cs typeface="Canva Sans"/>
                <a:sym typeface="Canva Sans"/>
              </a:rPr>
              <a:t>How many passengers travel with railyards vs. without?</a:t>
            </a:r>
          </a:p>
          <a:p>
            <a:pPr algn="l">
              <a:lnSpc>
                <a:spcPts val="2270"/>
              </a:lnSpc>
            </a:pPr>
            <a:endParaRPr lang="en-US" sz="1460" u="none" strike="noStrike">
              <a:solidFill>
                <a:srgbClr val="002266"/>
              </a:solidFill>
              <a:latin typeface="Canva Sans"/>
              <a:ea typeface="Canva Sans"/>
              <a:cs typeface="Canva Sans"/>
              <a:sym typeface="Canva Sans"/>
            </a:endParaRPr>
          </a:p>
          <a:p>
            <a:pPr marL="315281" lvl="1" indent="-157640" algn="l">
              <a:lnSpc>
                <a:spcPts val="2270"/>
              </a:lnSpc>
              <a:buFont typeface="Arial"/>
              <a:buChar char="•"/>
            </a:pPr>
            <a:r>
              <a:rPr lang="en-US" sz="1460" u="none" strike="noStrike">
                <a:solidFill>
                  <a:srgbClr val="002266"/>
                </a:solidFill>
                <a:latin typeface="Canva Sans"/>
                <a:ea typeface="Canva Sans"/>
                <a:cs typeface="Canva Sans"/>
                <a:sym typeface="Canva Sans"/>
              </a:rPr>
              <a:t>What are the most common journey patterns by passenger type?</a:t>
            </a:r>
          </a:p>
          <a:p>
            <a:pPr algn="l">
              <a:lnSpc>
                <a:spcPts val="2270"/>
              </a:lnSpc>
            </a:pPr>
            <a:endParaRPr lang="en-US" sz="1460" u="none" strike="noStrike">
              <a:solidFill>
                <a:srgbClr val="002266"/>
              </a:solidFill>
              <a:latin typeface="Canva Sans"/>
              <a:ea typeface="Canva Sans"/>
              <a:cs typeface="Canva Sans"/>
              <a:sym typeface="Canva Sans"/>
            </a:endParaRPr>
          </a:p>
          <a:p>
            <a:pPr marL="315281" lvl="1" indent="-157640" algn="l">
              <a:lnSpc>
                <a:spcPts val="2270"/>
              </a:lnSpc>
              <a:buFont typeface="Arial"/>
              <a:buChar char="•"/>
            </a:pPr>
            <a:r>
              <a:rPr lang="en-US" sz="1460" u="none" strike="noStrike">
                <a:solidFill>
                  <a:srgbClr val="002266"/>
                </a:solidFill>
                <a:latin typeface="Canva Sans"/>
                <a:ea typeface="Canva Sans"/>
                <a:cs typeface="Canva Sans"/>
                <a:sym typeface="Canva Sans"/>
              </a:rPr>
              <a:t>How does passenger volume change over time?</a:t>
            </a:r>
          </a:p>
          <a:p>
            <a:pPr algn="l">
              <a:lnSpc>
                <a:spcPts val="2270"/>
              </a:lnSpc>
            </a:pPr>
            <a:endParaRPr lang="en-US" sz="1460" u="none" strike="noStrike">
              <a:solidFill>
                <a:srgbClr val="002266"/>
              </a:solidFill>
              <a:latin typeface="Canva Sans"/>
              <a:ea typeface="Canva Sans"/>
              <a:cs typeface="Canva Sans"/>
              <a:sym typeface="Canva Sans"/>
            </a:endParaRPr>
          </a:p>
          <a:p>
            <a:pPr marL="315281" lvl="1" indent="-157640" algn="l">
              <a:lnSpc>
                <a:spcPts val="2270"/>
              </a:lnSpc>
              <a:buFont typeface="Arial"/>
              <a:buChar char="•"/>
            </a:pPr>
            <a:r>
              <a:rPr lang="en-US" sz="1460" u="none" strike="noStrike">
                <a:solidFill>
                  <a:srgbClr val="002266"/>
                </a:solidFill>
                <a:latin typeface="Canva Sans"/>
                <a:ea typeface="Canva Sans"/>
                <a:cs typeface="Canva Sans"/>
                <a:sym typeface="Canva Sans"/>
              </a:rPr>
              <a:t>Which customer segments are growing or declining?</a:t>
            </a:r>
          </a:p>
          <a:p>
            <a:pPr algn="l">
              <a:lnSpc>
                <a:spcPts val="2270"/>
              </a:lnSpc>
            </a:pPr>
            <a:endParaRPr lang="en-US" sz="1460" u="none" strike="noStrike">
              <a:solidFill>
                <a:srgbClr val="002266"/>
              </a:solidFill>
              <a:latin typeface="Canva Sans"/>
              <a:ea typeface="Canva Sans"/>
              <a:cs typeface="Canva Sans"/>
              <a:sym typeface="Canva Sans"/>
            </a:endParaRPr>
          </a:p>
        </p:txBody>
      </p:sp>
      <p:sp>
        <p:nvSpPr>
          <p:cNvPr id="61" name="TextBox 61"/>
          <p:cNvSpPr txBox="1"/>
          <p:nvPr/>
        </p:nvSpPr>
        <p:spPr>
          <a:xfrm>
            <a:off x="6383281" y="4910309"/>
            <a:ext cx="2888042" cy="4268037"/>
          </a:xfrm>
          <a:prstGeom prst="rect">
            <a:avLst/>
          </a:prstGeom>
        </p:spPr>
        <p:txBody>
          <a:bodyPr lIns="0" tIns="0" rIns="0" bIns="0" rtlCol="0" anchor="t">
            <a:spAutoFit/>
          </a:bodyPr>
          <a:lstStyle/>
          <a:p>
            <a:pPr marL="315281" lvl="1" indent="-157640" algn="l">
              <a:lnSpc>
                <a:spcPts val="2270"/>
              </a:lnSpc>
              <a:spcBef>
                <a:spcPct val="0"/>
              </a:spcBef>
              <a:buFont typeface="Arial"/>
              <a:buChar char="•"/>
            </a:pPr>
            <a:r>
              <a:rPr lang="en-US" sz="1460" u="none" strike="noStrike">
                <a:solidFill>
                  <a:srgbClr val="002266"/>
                </a:solidFill>
                <a:latin typeface="Canva Sans"/>
                <a:ea typeface="Canva Sans"/>
                <a:cs typeface="Canva Sans"/>
                <a:sym typeface="Canva Sans"/>
              </a:rPr>
              <a:t>Which stations have the highest passenger traffic?</a:t>
            </a:r>
          </a:p>
          <a:p>
            <a:pPr algn="l">
              <a:lnSpc>
                <a:spcPts val="2270"/>
              </a:lnSpc>
              <a:spcBef>
                <a:spcPct val="0"/>
              </a:spcBef>
            </a:pPr>
            <a:endParaRPr lang="en-US" sz="1460" u="none" strike="noStrike">
              <a:solidFill>
                <a:srgbClr val="002266"/>
              </a:solidFill>
              <a:latin typeface="Canva Sans"/>
              <a:ea typeface="Canva Sans"/>
              <a:cs typeface="Canva Sans"/>
              <a:sym typeface="Canva Sans"/>
            </a:endParaRPr>
          </a:p>
          <a:p>
            <a:pPr marL="315281" lvl="1" indent="-157640" algn="l">
              <a:lnSpc>
                <a:spcPts val="2270"/>
              </a:lnSpc>
              <a:spcBef>
                <a:spcPct val="0"/>
              </a:spcBef>
              <a:buFont typeface="Arial"/>
              <a:buChar char="•"/>
            </a:pPr>
            <a:r>
              <a:rPr lang="en-US" sz="1460" u="none" strike="noStrike">
                <a:solidFill>
                  <a:srgbClr val="002266"/>
                </a:solidFill>
                <a:latin typeface="Canva Sans"/>
                <a:ea typeface="Canva Sans"/>
                <a:cs typeface="Canva Sans"/>
                <a:sym typeface="Canva Sans"/>
              </a:rPr>
              <a:t>What is the average delay per station?</a:t>
            </a:r>
          </a:p>
          <a:p>
            <a:pPr algn="l">
              <a:lnSpc>
                <a:spcPts val="2270"/>
              </a:lnSpc>
              <a:spcBef>
                <a:spcPct val="0"/>
              </a:spcBef>
            </a:pPr>
            <a:endParaRPr lang="en-US" sz="1460" u="none" strike="noStrike">
              <a:solidFill>
                <a:srgbClr val="002266"/>
              </a:solidFill>
              <a:latin typeface="Canva Sans"/>
              <a:ea typeface="Canva Sans"/>
              <a:cs typeface="Canva Sans"/>
              <a:sym typeface="Canva Sans"/>
            </a:endParaRPr>
          </a:p>
          <a:p>
            <a:pPr marL="315281" lvl="1" indent="-157640" algn="l">
              <a:lnSpc>
                <a:spcPts val="2270"/>
              </a:lnSpc>
              <a:spcBef>
                <a:spcPct val="0"/>
              </a:spcBef>
              <a:buFont typeface="Arial"/>
              <a:buChar char="•"/>
            </a:pPr>
            <a:r>
              <a:rPr lang="en-US" sz="1460" u="none" strike="noStrike">
                <a:solidFill>
                  <a:srgbClr val="002266"/>
                </a:solidFill>
                <a:latin typeface="Canva Sans"/>
                <a:ea typeface="Canva Sans"/>
                <a:cs typeface="Canva Sans"/>
                <a:sym typeface="Canva Sans"/>
              </a:rPr>
              <a:t>Which stations have the most complaints?</a:t>
            </a:r>
          </a:p>
          <a:p>
            <a:pPr algn="l">
              <a:lnSpc>
                <a:spcPts val="2270"/>
              </a:lnSpc>
              <a:spcBef>
                <a:spcPct val="0"/>
              </a:spcBef>
            </a:pPr>
            <a:endParaRPr lang="en-US" sz="1460" u="none" strike="noStrike">
              <a:solidFill>
                <a:srgbClr val="002266"/>
              </a:solidFill>
              <a:latin typeface="Canva Sans"/>
              <a:ea typeface="Canva Sans"/>
              <a:cs typeface="Canva Sans"/>
              <a:sym typeface="Canva Sans"/>
            </a:endParaRPr>
          </a:p>
          <a:p>
            <a:pPr marL="315281" lvl="1" indent="-157640" algn="l">
              <a:lnSpc>
                <a:spcPts val="2270"/>
              </a:lnSpc>
              <a:spcBef>
                <a:spcPct val="0"/>
              </a:spcBef>
              <a:buFont typeface="Arial"/>
              <a:buChar char="•"/>
            </a:pPr>
            <a:r>
              <a:rPr lang="en-US" sz="1460" u="none" strike="noStrike">
                <a:solidFill>
                  <a:srgbClr val="002266"/>
                </a:solidFill>
                <a:latin typeface="Canva Sans"/>
                <a:ea typeface="Canva Sans"/>
                <a:cs typeface="Canva Sans"/>
                <a:sym typeface="Canva Sans"/>
              </a:rPr>
              <a:t>What is the revenue generated per station?</a:t>
            </a:r>
          </a:p>
          <a:p>
            <a:pPr algn="l">
              <a:lnSpc>
                <a:spcPts val="2270"/>
              </a:lnSpc>
              <a:spcBef>
                <a:spcPct val="0"/>
              </a:spcBef>
            </a:pPr>
            <a:endParaRPr lang="en-US" sz="1460" u="none" strike="noStrike">
              <a:solidFill>
                <a:srgbClr val="002266"/>
              </a:solidFill>
              <a:latin typeface="Canva Sans"/>
              <a:ea typeface="Canva Sans"/>
              <a:cs typeface="Canva Sans"/>
              <a:sym typeface="Canva Sans"/>
            </a:endParaRPr>
          </a:p>
          <a:p>
            <a:pPr marL="315281" lvl="1" indent="-157640" algn="l">
              <a:lnSpc>
                <a:spcPts val="2270"/>
              </a:lnSpc>
              <a:spcBef>
                <a:spcPct val="0"/>
              </a:spcBef>
              <a:buFont typeface="Arial"/>
              <a:buChar char="•"/>
            </a:pPr>
            <a:r>
              <a:rPr lang="en-US" sz="1460" u="none" strike="noStrike">
                <a:solidFill>
                  <a:srgbClr val="002266"/>
                </a:solidFill>
                <a:latin typeface="Canva Sans"/>
                <a:ea typeface="Canva Sans"/>
                <a:cs typeface="Canva Sans"/>
                <a:sym typeface="Canva Sans"/>
              </a:rPr>
              <a:t>Are there seasonal or time-based patterns in station usage?</a:t>
            </a:r>
          </a:p>
        </p:txBody>
      </p:sp>
      <p:sp>
        <p:nvSpPr>
          <p:cNvPr id="62" name="TextBox 62"/>
          <p:cNvSpPr txBox="1"/>
          <p:nvPr/>
        </p:nvSpPr>
        <p:spPr>
          <a:xfrm>
            <a:off x="9290373" y="5690314"/>
            <a:ext cx="2897911" cy="4127881"/>
          </a:xfrm>
          <a:prstGeom prst="rect">
            <a:avLst/>
          </a:prstGeom>
        </p:spPr>
        <p:txBody>
          <a:bodyPr lIns="0" tIns="0" rIns="0" bIns="0" rtlCol="0" anchor="t">
            <a:spAutoFit/>
          </a:bodyPr>
          <a:lstStyle/>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What are the most frequent complaint categories?</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Which stations or ticket types receive the most complaints?</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What is the resolution rate of complaints?</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How does customer satisfaction vary by journey type or station?</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Are there trends in complaints over time?</a:t>
            </a:r>
          </a:p>
        </p:txBody>
      </p:sp>
      <p:sp>
        <p:nvSpPr>
          <p:cNvPr id="63" name="TextBox 63"/>
          <p:cNvSpPr txBox="1"/>
          <p:nvPr/>
        </p:nvSpPr>
        <p:spPr>
          <a:xfrm>
            <a:off x="12374096" y="5052397"/>
            <a:ext cx="2759176" cy="4404106"/>
          </a:xfrm>
          <a:prstGeom prst="rect">
            <a:avLst/>
          </a:prstGeom>
        </p:spPr>
        <p:txBody>
          <a:bodyPr lIns="0" tIns="0" rIns="0" bIns="0" rtlCol="0" anchor="t">
            <a:spAutoFit/>
          </a:bodyPr>
          <a:lstStyle/>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What is the total revenue and cost breakdown?</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Which ticket types or stations are most profitable?</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What is the refund impact on revenue?</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How does revenue trend over time?</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What is the revenue per passenger or per journey?</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p:txBody>
      </p:sp>
      <p:sp>
        <p:nvSpPr>
          <p:cNvPr id="64" name="TextBox 64"/>
          <p:cNvSpPr txBox="1"/>
          <p:nvPr/>
        </p:nvSpPr>
        <p:spPr>
          <a:xfrm>
            <a:off x="15220380" y="5578980"/>
            <a:ext cx="2878620" cy="4404106"/>
          </a:xfrm>
          <a:prstGeom prst="rect">
            <a:avLst/>
          </a:prstGeom>
        </p:spPr>
        <p:txBody>
          <a:bodyPr lIns="0" tIns="0" rIns="0" bIns="0" rtlCol="0" anchor="t">
            <a:spAutoFit/>
          </a:bodyPr>
          <a:lstStyle/>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What is the passenger volume and revenue for this station?</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What are the top routes and ticket types used here?</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What is the delay and complaint rate at this station?</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How does this station compare to others in performance?</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a:p>
            <a:pPr marL="302261" lvl="1" indent="-151130" algn="l">
              <a:lnSpc>
                <a:spcPts val="2177"/>
              </a:lnSpc>
              <a:spcBef>
                <a:spcPct val="0"/>
              </a:spcBef>
              <a:buFont typeface="Arial"/>
              <a:buChar char="•"/>
            </a:pPr>
            <a:r>
              <a:rPr lang="en-US" sz="1400" u="none" strike="noStrike">
                <a:solidFill>
                  <a:srgbClr val="002266"/>
                </a:solidFill>
                <a:latin typeface="Canva Sans"/>
                <a:ea typeface="Canva Sans"/>
                <a:cs typeface="Canva Sans"/>
                <a:sym typeface="Canva Sans"/>
              </a:rPr>
              <a:t>What are the satisfaction scores and feedback trends?</a:t>
            </a:r>
          </a:p>
          <a:p>
            <a:pPr algn="l">
              <a:lnSpc>
                <a:spcPts val="2177"/>
              </a:lnSpc>
              <a:spcBef>
                <a:spcPct val="0"/>
              </a:spcBef>
            </a:pPr>
            <a:endParaRPr lang="en-US" sz="1400" u="none" strike="noStrike">
              <a:solidFill>
                <a:srgbClr val="002266"/>
              </a:solidFill>
              <a:latin typeface="Canva Sans"/>
              <a:ea typeface="Canva Sans"/>
              <a:cs typeface="Canva Sans"/>
              <a:sym typeface="Canva Sans"/>
            </a:endParaRPr>
          </a:p>
        </p:txBody>
      </p:sp>
      <p:sp>
        <p:nvSpPr>
          <p:cNvPr id="65" name="TextBox 65"/>
          <p:cNvSpPr txBox="1"/>
          <p:nvPr/>
        </p:nvSpPr>
        <p:spPr>
          <a:xfrm>
            <a:off x="7048126" y="315277"/>
            <a:ext cx="4722617" cy="1436370"/>
          </a:xfrm>
          <a:prstGeom prst="rect">
            <a:avLst/>
          </a:prstGeom>
        </p:spPr>
        <p:txBody>
          <a:bodyPr lIns="0" tIns="0" rIns="0" bIns="0" rtlCol="0" anchor="t">
            <a:spAutoFit/>
          </a:bodyPr>
          <a:lstStyle/>
          <a:p>
            <a:pPr algn="ctr">
              <a:lnSpc>
                <a:spcPts val="5625"/>
              </a:lnSpc>
            </a:pPr>
            <a:r>
              <a:rPr lang="en-US" sz="4800" b="1" dirty="0">
                <a:solidFill>
                  <a:srgbClr val="FFFFFF"/>
                </a:solidFill>
                <a:latin typeface="Gotham Bold"/>
                <a:ea typeface="Gotham Bold"/>
                <a:cs typeface="Gotham Bold"/>
                <a:sym typeface="Gotham Bold"/>
              </a:rPr>
              <a:t>Dashboard Skeleton</a:t>
            </a:r>
          </a:p>
        </p:txBody>
      </p:sp>
      <p:sp>
        <p:nvSpPr>
          <p:cNvPr id="66" name="Rectangle 65">
            <a:extLst>
              <a:ext uri="{FF2B5EF4-FFF2-40B4-BE49-F238E27FC236}">
                <a16:creationId xmlns:a16="http://schemas.microsoft.com/office/drawing/2014/main" id="{F3021B4C-1DC8-D543-31F0-406E9DD720ED}"/>
              </a:ext>
            </a:extLst>
          </p:cNvPr>
          <p:cNvSpPr/>
          <p:nvPr/>
        </p:nvSpPr>
        <p:spPr>
          <a:xfrm>
            <a:off x="12167545" y="9620288"/>
            <a:ext cx="2860023" cy="400110"/>
          </a:xfrm>
          <a:prstGeom prst="rect">
            <a:avLst/>
          </a:prstGeom>
          <a:noFill/>
        </p:spPr>
        <p:txBody>
          <a:bodyPr wrap="square" lIns="91440" tIns="45720" rIns="91440" bIns="45720">
            <a:spAutoFit/>
          </a:bodyPr>
          <a:lstStyle/>
          <a:p>
            <a:pPr algn="ctr"/>
            <a:r>
              <a:rPr lang="en-US" sz="2000" b="0" cap="none" spc="0" dirty="0">
                <a:ln w="0"/>
                <a:solidFill>
                  <a:schemeClr val="bg1"/>
                </a:solidFill>
                <a:effectLst>
                  <a:outerShdw blurRad="38100" dist="25400" dir="5400000" algn="ctr" rotWithShape="0">
                    <a:srgbClr val="6E747A">
                      <a:alpha val="43000"/>
                    </a:srgbClr>
                  </a:outerShdw>
                </a:effectLst>
                <a:hlinkClick r:id="rId31">
                  <a:extLst>
                    <a:ext uri="{A12FA001-AC4F-418D-AE19-62706E023703}">
                      <ahyp:hlinkClr xmlns:ahyp="http://schemas.microsoft.com/office/drawing/2018/hyperlinkcolor" val="tx"/>
                    </a:ext>
                  </a:extLst>
                </a:hlinkClick>
              </a:rPr>
              <a:t>Dashboard</a:t>
            </a:r>
            <a:endParaRPr lang="en-US" sz="2000" b="0" cap="none" spc="0" dirty="0">
              <a:ln w="0"/>
              <a:solidFill>
                <a:schemeClr val="bg1"/>
              </a:solidFill>
              <a:effectLst>
                <a:outerShdw blurRad="38100" dist="25400" dir="5400000" algn="ctr" rotWithShape="0">
                  <a:srgbClr val="6E747A">
                    <a:alpha val="43000"/>
                  </a:srgbClr>
                </a:outerShdw>
              </a:effectLs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350"/>
                                        <p:tgtEl>
                                          <p:spTgt spid="65"/>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350"/>
                                        <p:tgtEl>
                                          <p:spTgt spid="14"/>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350"/>
                                        <p:tgtEl>
                                          <p:spTgt spid="17"/>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350"/>
                                        <p:tgtEl>
                                          <p:spTgt spid="31"/>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350"/>
                                        <p:tgtEl>
                                          <p:spTgt spid="47"/>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350"/>
                                        <p:tgtEl>
                                          <p:spTgt spid="55"/>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350"/>
                                        <p:tgtEl>
                                          <p:spTgt spid="56"/>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350"/>
                                        <p:tgtEl>
                                          <p:spTgt spid="3"/>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350"/>
                                        <p:tgtEl>
                                          <p:spTgt spid="23"/>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350"/>
                                        <p:tgtEl>
                                          <p:spTgt spid="2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350"/>
                                        <p:tgtEl>
                                          <p:spTgt spid="48"/>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350"/>
                                        <p:tgtEl>
                                          <p:spTgt spid="53"/>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350"/>
                                        <p:tgtEl>
                                          <p:spTgt spid="6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350"/>
                                        <p:tgtEl>
                                          <p:spTgt spid="7"/>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350"/>
                                        <p:tgtEl>
                                          <p:spTgt spid="20"/>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350"/>
                                        <p:tgtEl>
                                          <p:spTgt spid="32"/>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350"/>
                                        <p:tgtEl>
                                          <p:spTgt spid="49"/>
                                        </p:tgtEl>
                                      </p:cBhvr>
                                    </p:animEffect>
                                  </p:childTnLst>
                                </p:cTn>
                              </p:par>
                            </p:childTnLst>
                          </p:cTn>
                        </p:par>
                        <p:par>
                          <p:cTn id="72" fill="hold">
                            <p:stCondLst>
                              <p:cond delay="5950"/>
                            </p:stCondLst>
                            <p:childTnLst>
                              <p:par>
                                <p:cTn id="73" presetID="10" presetClass="entr" presetSubtype="0" fill="hold" grpId="0" nodeType="after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350"/>
                                        <p:tgtEl>
                                          <p:spTgt spid="57"/>
                                        </p:tgtEl>
                                      </p:cBhvr>
                                    </p:animEffect>
                                  </p:childTnLst>
                                </p:cTn>
                              </p:par>
                            </p:childTnLst>
                          </p:cTn>
                        </p:par>
                        <p:par>
                          <p:cTn id="76" fill="hold">
                            <p:stCondLst>
                              <p:cond delay="6300"/>
                            </p:stCondLst>
                            <p:childTnLst>
                              <p:par>
                                <p:cTn id="77" presetID="10" presetClass="entr" presetSubtype="0" fill="hold" grpId="0" nodeType="after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350"/>
                                        <p:tgtEl>
                                          <p:spTgt spid="61"/>
                                        </p:tgtEl>
                                      </p:cBhvr>
                                    </p:animEffect>
                                  </p:childTnLst>
                                </p:cTn>
                              </p:par>
                            </p:childTnLst>
                          </p:cTn>
                        </p:par>
                        <p:par>
                          <p:cTn id="80" fill="hold">
                            <p:stCondLst>
                              <p:cond delay="6650"/>
                            </p:stCondLst>
                            <p:childTnLst>
                              <p:par>
                                <p:cTn id="81" presetID="10" presetClass="entr" presetSubtype="0" fill="hold" nodeType="after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350"/>
                                        <p:tgtEl>
                                          <p:spTgt spid="11"/>
                                        </p:tgtEl>
                                      </p:cBhvr>
                                    </p:animEffect>
                                  </p:childTnLst>
                                </p:cTn>
                              </p:par>
                            </p:childTnLst>
                          </p:cTn>
                        </p:par>
                        <p:par>
                          <p:cTn id="84" fill="hold">
                            <p:stCondLst>
                              <p:cond delay="7000"/>
                            </p:stCondLst>
                            <p:childTnLst>
                              <p:par>
                                <p:cTn id="85" presetID="10" presetClass="entr" presetSubtype="0"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350"/>
                                        <p:tgtEl>
                                          <p:spTgt spid="26"/>
                                        </p:tgtEl>
                                      </p:cBhvr>
                                    </p:animEffect>
                                  </p:childTnLst>
                                </p:cTn>
                              </p:par>
                            </p:childTnLst>
                          </p:cTn>
                        </p:par>
                        <p:par>
                          <p:cTn id="88" fill="hold">
                            <p:stCondLst>
                              <p:cond delay="7350"/>
                            </p:stCondLst>
                            <p:childTnLst>
                              <p:par>
                                <p:cTn id="89" presetID="10" presetClass="entr" presetSubtype="0"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350"/>
                                        <p:tgtEl>
                                          <p:spTgt spid="30"/>
                                        </p:tgtEl>
                                      </p:cBhvr>
                                    </p:animEffect>
                                  </p:childTnLst>
                                </p:cTn>
                              </p:par>
                            </p:childTnLst>
                          </p:cTn>
                        </p:par>
                        <p:par>
                          <p:cTn id="92" fill="hold">
                            <p:stCondLst>
                              <p:cond delay="7700"/>
                            </p:stCondLst>
                            <p:childTnLst>
                              <p:par>
                                <p:cTn id="93" presetID="10" presetClass="entr" presetSubtype="0" fill="hold" grpId="0" nodeType="after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350"/>
                                        <p:tgtEl>
                                          <p:spTgt spid="50"/>
                                        </p:tgtEl>
                                      </p:cBhvr>
                                    </p:animEffect>
                                  </p:childTnLst>
                                </p:cTn>
                              </p:par>
                            </p:childTnLst>
                          </p:cTn>
                        </p:par>
                        <p:par>
                          <p:cTn id="96" fill="hold">
                            <p:stCondLst>
                              <p:cond delay="805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350"/>
                                        <p:tgtEl>
                                          <p:spTgt spid="54"/>
                                        </p:tgtEl>
                                      </p:cBhvr>
                                    </p:animEffect>
                                  </p:childTnLst>
                                </p:cTn>
                              </p:par>
                            </p:childTnLst>
                          </p:cTn>
                        </p:par>
                        <p:par>
                          <p:cTn id="100" fill="hold">
                            <p:stCondLst>
                              <p:cond delay="8400"/>
                            </p:stCondLst>
                            <p:childTnLst>
                              <p:par>
                                <p:cTn id="101" presetID="10" presetClass="entr" presetSubtype="0" fill="hold" grpId="0" nodeType="after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350"/>
                                        <p:tgtEl>
                                          <p:spTgt spid="62"/>
                                        </p:tgtEl>
                                      </p:cBhvr>
                                    </p:animEffect>
                                  </p:childTnLst>
                                </p:cTn>
                              </p:par>
                            </p:childTnLst>
                          </p:cTn>
                        </p:par>
                        <p:par>
                          <p:cTn id="104" fill="hold">
                            <p:stCondLst>
                              <p:cond delay="8750"/>
                            </p:stCondLst>
                            <p:childTnLst>
                              <p:par>
                                <p:cTn id="105" presetID="10" presetClass="entr" presetSubtype="0" fill="hold" nodeType="after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350"/>
                                        <p:tgtEl>
                                          <p:spTgt spid="33"/>
                                        </p:tgtEl>
                                      </p:cBhvr>
                                    </p:animEffect>
                                  </p:childTnLst>
                                </p:cTn>
                              </p:par>
                            </p:childTnLst>
                          </p:cTn>
                        </p:par>
                        <p:par>
                          <p:cTn id="108" fill="hold">
                            <p:stCondLst>
                              <p:cond delay="9100"/>
                            </p:stCondLst>
                            <p:childTnLst>
                              <p:par>
                                <p:cTn id="109" presetID="10" presetClass="entr" presetSubtype="0" fill="hold"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350"/>
                                        <p:tgtEl>
                                          <p:spTgt spid="39"/>
                                        </p:tgtEl>
                                      </p:cBhvr>
                                    </p:animEffect>
                                  </p:childTnLst>
                                </p:cTn>
                              </p:par>
                            </p:childTnLst>
                          </p:cTn>
                        </p:par>
                        <p:par>
                          <p:cTn id="112" fill="hold">
                            <p:stCondLst>
                              <p:cond delay="9450"/>
                            </p:stCondLst>
                            <p:childTnLst>
                              <p:par>
                                <p:cTn id="113" presetID="10" presetClass="entr" presetSubtype="0" fill="hold" grpId="0" nodeType="after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350"/>
                                        <p:tgtEl>
                                          <p:spTgt spid="46"/>
                                        </p:tgtEl>
                                      </p:cBhvr>
                                    </p:animEffect>
                                  </p:childTnLst>
                                </p:cTn>
                              </p:par>
                            </p:childTnLst>
                          </p:cTn>
                        </p:par>
                        <p:par>
                          <p:cTn id="116" fill="hold">
                            <p:stCondLst>
                              <p:cond delay="9800"/>
                            </p:stCondLst>
                            <p:childTnLst>
                              <p:par>
                                <p:cTn id="117" presetID="10" presetClass="entr" presetSubtype="0" fill="hold" grpId="0" nodeType="afterEffect">
                                  <p:stCondLst>
                                    <p:cond delay="0"/>
                                  </p:stCondLst>
                                  <p:childTnLst>
                                    <p:set>
                                      <p:cBhvr>
                                        <p:cTn id="118" dur="1" fill="hold">
                                          <p:stCondLst>
                                            <p:cond delay="0"/>
                                          </p:stCondLst>
                                        </p:cTn>
                                        <p:tgtEl>
                                          <p:spTgt spid="51"/>
                                        </p:tgtEl>
                                        <p:attrNameLst>
                                          <p:attrName>style.visibility</p:attrName>
                                        </p:attrNameLst>
                                      </p:cBhvr>
                                      <p:to>
                                        <p:strVal val="visible"/>
                                      </p:to>
                                    </p:set>
                                    <p:animEffect transition="in" filter="fade">
                                      <p:cBhvr>
                                        <p:cTn id="119" dur="350"/>
                                        <p:tgtEl>
                                          <p:spTgt spid="51"/>
                                        </p:tgtEl>
                                      </p:cBhvr>
                                    </p:animEffect>
                                  </p:childTnLst>
                                </p:cTn>
                              </p:par>
                            </p:childTnLst>
                          </p:cTn>
                        </p:par>
                        <p:par>
                          <p:cTn id="120" fill="hold">
                            <p:stCondLst>
                              <p:cond delay="10150"/>
                            </p:stCondLst>
                            <p:childTnLst>
                              <p:par>
                                <p:cTn id="121" presetID="10" presetClass="entr" presetSubtype="0" fill="hold" grpId="0" nodeType="after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350"/>
                                        <p:tgtEl>
                                          <p:spTgt spid="59"/>
                                        </p:tgtEl>
                                      </p:cBhvr>
                                    </p:animEffect>
                                  </p:childTnLst>
                                </p:cTn>
                              </p:par>
                            </p:childTnLst>
                          </p:cTn>
                        </p:par>
                        <p:par>
                          <p:cTn id="124" fill="hold">
                            <p:stCondLst>
                              <p:cond delay="10500"/>
                            </p:stCondLst>
                            <p:childTnLst>
                              <p:par>
                                <p:cTn id="125" presetID="10" presetClass="entr" presetSubtype="0" fill="hold" grpId="0" nodeType="afterEffect">
                                  <p:stCondLst>
                                    <p:cond delay="0"/>
                                  </p:stCondLst>
                                  <p:childTnLst>
                                    <p:set>
                                      <p:cBhvr>
                                        <p:cTn id="126" dur="1" fill="hold">
                                          <p:stCondLst>
                                            <p:cond delay="0"/>
                                          </p:stCondLst>
                                        </p:cTn>
                                        <p:tgtEl>
                                          <p:spTgt spid="63"/>
                                        </p:tgtEl>
                                        <p:attrNameLst>
                                          <p:attrName>style.visibility</p:attrName>
                                        </p:attrNameLst>
                                      </p:cBhvr>
                                      <p:to>
                                        <p:strVal val="visible"/>
                                      </p:to>
                                    </p:set>
                                    <p:animEffect transition="in" filter="fade">
                                      <p:cBhvr>
                                        <p:cTn id="127" dur="350"/>
                                        <p:tgtEl>
                                          <p:spTgt spid="63"/>
                                        </p:tgtEl>
                                      </p:cBhvr>
                                    </p:animEffect>
                                  </p:childTnLst>
                                </p:cTn>
                              </p:par>
                            </p:childTnLst>
                          </p:cTn>
                        </p:par>
                        <p:par>
                          <p:cTn id="128" fill="hold">
                            <p:stCondLst>
                              <p:cond delay="10850"/>
                            </p:stCondLst>
                            <p:childTnLst>
                              <p:par>
                                <p:cTn id="129" presetID="10" presetClass="entr" presetSubtype="0" fill="hold" nodeType="after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350"/>
                                        <p:tgtEl>
                                          <p:spTgt spid="36"/>
                                        </p:tgtEl>
                                      </p:cBhvr>
                                    </p:animEffect>
                                  </p:childTnLst>
                                </p:cTn>
                              </p:par>
                            </p:childTnLst>
                          </p:cTn>
                        </p:par>
                        <p:par>
                          <p:cTn id="132" fill="hold">
                            <p:stCondLst>
                              <p:cond delay="11200"/>
                            </p:stCondLst>
                            <p:childTnLst>
                              <p:par>
                                <p:cTn id="133" presetID="10" presetClass="entr" presetSubtype="0" fill="hold" nodeType="after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fade">
                                      <p:cBhvr>
                                        <p:cTn id="135" dur="350"/>
                                        <p:tgtEl>
                                          <p:spTgt spid="42"/>
                                        </p:tgtEl>
                                      </p:cBhvr>
                                    </p:animEffect>
                                  </p:childTnLst>
                                </p:cTn>
                              </p:par>
                            </p:childTnLst>
                          </p:cTn>
                        </p:par>
                        <p:par>
                          <p:cTn id="136" fill="hold">
                            <p:stCondLst>
                              <p:cond delay="11550"/>
                            </p:stCondLst>
                            <p:childTnLst>
                              <p:par>
                                <p:cTn id="137" presetID="10" presetClass="entr" presetSubtype="0" fill="hold" grpId="0" nodeType="afterEffect">
                                  <p:stCondLst>
                                    <p:cond delay="0"/>
                                  </p:stCondLst>
                                  <p:childTnLst>
                                    <p:set>
                                      <p:cBhvr>
                                        <p:cTn id="138" dur="1" fill="hold">
                                          <p:stCondLst>
                                            <p:cond delay="0"/>
                                          </p:stCondLst>
                                        </p:cTn>
                                        <p:tgtEl>
                                          <p:spTgt spid="45"/>
                                        </p:tgtEl>
                                        <p:attrNameLst>
                                          <p:attrName>style.visibility</p:attrName>
                                        </p:attrNameLst>
                                      </p:cBhvr>
                                      <p:to>
                                        <p:strVal val="visible"/>
                                      </p:to>
                                    </p:set>
                                    <p:animEffect transition="in" filter="fade">
                                      <p:cBhvr>
                                        <p:cTn id="139" dur="350"/>
                                        <p:tgtEl>
                                          <p:spTgt spid="45"/>
                                        </p:tgtEl>
                                      </p:cBhvr>
                                    </p:animEffect>
                                  </p:childTnLst>
                                </p:cTn>
                              </p:par>
                            </p:childTnLst>
                          </p:cTn>
                        </p:par>
                        <p:par>
                          <p:cTn id="140" fill="hold">
                            <p:stCondLst>
                              <p:cond delay="11900"/>
                            </p:stCondLst>
                            <p:childTnLst>
                              <p:par>
                                <p:cTn id="141" presetID="10" presetClass="entr" presetSubtype="0" fill="hold" grpId="0" nodeType="afterEffect">
                                  <p:stCondLst>
                                    <p:cond delay="0"/>
                                  </p:stCondLst>
                                  <p:childTnLst>
                                    <p:set>
                                      <p:cBhvr>
                                        <p:cTn id="142" dur="1" fill="hold">
                                          <p:stCondLst>
                                            <p:cond delay="0"/>
                                          </p:stCondLst>
                                        </p:cTn>
                                        <p:tgtEl>
                                          <p:spTgt spid="52"/>
                                        </p:tgtEl>
                                        <p:attrNameLst>
                                          <p:attrName>style.visibility</p:attrName>
                                        </p:attrNameLst>
                                      </p:cBhvr>
                                      <p:to>
                                        <p:strVal val="visible"/>
                                      </p:to>
                                    </p:set>
                                    <p:animEffect transition="in" filter="fade">
                                      <p:cBhvr>
                                        <p:cTn id="143" dur="350"/>
                                        <p:tgtEl>
                                          <p:spTgt spid="52"/>
                                        </p:tgtEl>
                                      </p:cBhvr>
                                    </p:animEffect>
                                  </p:childTnLst>
                                </p:cTn>
                              </p:par>
                            </p:childTnLst>
                          </p:cTn>
                        </p:par>
                        <p:par>
                          <p:cTn id="144" fill="hold">
                            <p:stCondLst>
                              <p:cond delay="12250"/>
                            </p:stCondLst>
                            <p:childTnLst>
                              <p:par>
                                <p:cTn id="145" presetID="10" presetClass="entr" presetSubtype="0" fill="hold" grpId="0" nodeType="after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fade">
                                      <p:cBhvr>
                                        <p:cTn id="147" dur="350"/>
                                        <p:tgtEl>
                                          <p:spTgt spid="58"/>
                                        </p:tgtEl>
                                      </p:cBhvr>
                                    </p:animEffect>
                                  </p:childTnLst>
                                </p:cTn>
                              </p:par>
                            </p:childTnLst>
                          </p:cTn>
                        </p:par>
                        <p:par>
                          <p:cTn id="148" fill="hold">
                            <p:stCondLst>
                              <p:cond delay="12600"/>
                            </p:stCondLst>
                            <p:childTnLst>
                              <p:par>
                                <p:cTn id="149" presetID="10" presetClass="entr" presetSubtype="0" fill="hold" grpId="0" nodeType="after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fade">
                                      <p:cBhvr>
                                        <p:cTn id="151" dur="350"/>
                                        <p:tgtEl>
                                          <p:spTgt spid="64"/>
                                        </p:tgtEl>
                                      </p:cBhvr>
                                    </p:animEffect>
                                  </p:childTnLst>
                                </p:cTn>
                              </p:par>
                            </p:childTnLst>
                          </p:cTn>
                        </p:par>
                        <p:par>
                          <p:cTn id="152" fill="hold">
                            <p:stCondLst>
                              <p:cond delay="12950"/>
                            </p:stCondLst>
                            <p:childTnLst>
                              <p:par>
                                <p:cTn id="153" presetID="10" presetClass="entr" presetSubtype="0" fill="hold" grpId="0" nodeType="afterEffect">
                                  <p:stCondLst>
                                    <p:cond delay="0"/>
                                  </p:stCondLst>
                                  <p:childTnLst>
                                    <p:set>
                                      <p:cBhvr>
                                        <p:cTn id="154" dur="1" fill="hold">
                                          <p:stCondLst>
                                            <p:cond delay="0"/>
                                          </p:stCondLst>
                                        </p:cTn>
                                        <p:tgtEl>
                                          <p:spTgt spid="66"/>
                                        </p:tgtEl>
                                        <p:attrNameLst>
                                          <p:attrName>style.visibility</p:attrName>
                                        </p:attrNameLst>
                                      </p:cBhvr>
                                      <p:to>
                                        <p:strVal val="visible"/>
                                      </p:to>
                                    </p:set>
                                    <p:animEffect transition="in" filter="fade">
                                      <p:cBhvr>
                                        <p:cTn id="155" dur="3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45" grpId="0" animBg="1"/>
      <p:bldP spid="46"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721942" flipV="1">
            <a:off x="-10829715" y="-1673268"/>
            <a:ext cx="19543355" cy="11921447"/>
          </a:xfrm>
          <a:custGeom>
            <a:avLst/>
            <a:gdLst/>
            <a:ahLst/>
            <a:cxnLst/>
            <a:rect l="l" t="t" r="r" b="b"/>
            <a:pathLst>
              <a:path w="19543355" h="11921447">
                <a:moveTo>
                  <a:pt x="0" y="11921447"/>
                </a:moveTo>
                <a:lnTo>
                  <a:pt x="19543355" y="11921447"/>
                </a:lnTo>
                <a:lnTo>
                  <a:pt x="19543355" y="0"/>
                </a:lnTo>
                <a:lnTo>
                  <a:pt x="0" y="0"/>
                </a:lnTo>
                <a:lnTo>
                  <a:pt x="0" y="1192144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047953">
            <a:off x="16225444" y="7708386"/>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246534" y="2570882"/>
            <a:ext cx="4304645" cy="5794430"/>
            <a:chOff x="0" y="0"/>
            <a:chExt cx="1421807" cy="1913877"/>
          </a:xfrm>
        </p:grpSpPr>
        <p:sp>
          <p:nvSpPr>
            <p:cNvPr id="5" name="Freeform 5"/>
            <p:cNvSpPr/>
            <p:nvPr/>
          </p:nvSpPr>
          <p:spPr>
            <a:xfrm>
              <a:off x="0" y="0"/>
              <a:ext cx="1421811" cy="1913877"/>
            </a:xfrm>
            <a:custGeom>
              <a:avLst/>
              <a:gdLst/>
              <a:ahLst/>
              <a:cxnLst/>
              <a:rect l="l" t="t" r="r" b="b"/>
              <a:pathLst>
                <a:path w="1421811" h="1913877">
                  <a:moveTo>
                    <a:pt x="1007546" y="38122"/>
                  </a:moveTo>
                  <a:cubicBezTo>
                    <a:pt x="985847" y="13865"/>
                    <a:pt x="954841" y="0"/>
                    <a:pt x="922295" y="0"/>
                  </a:cubicBezTo>
                  <a:lnTo>
                    <a:pt x="114385" y="0"/>
                  </a:lnTo>
                  <a:cubicBezTo>
                    <a:pt x="51213" y="1"/>
                    <a:pt x="1" y="51211"/>
                    <a:pt x="0" y="114384"/>
                  </a:cubicBezTo>
                  <a:lnTo>
                    <a:pt x="0" y="501214"/>
                  </a:lnTo>
                  <a:lnTo>
                    <a:pt x="0" y="1465392"/>
                  </a:lnTo>
                  <a:cubicBezTo>
                    <a:pt x="0" y="1528565"/>
                    <a:pt x="51211" y="1579776"/>
                    <a:pt x="114384" y="1579776"/>
                  </a:cubicBezTo>
                  <a:lnTo>
                    <a:pt x="548770" y="1579776"/>
                  </a:lnTo>
                  <a:cubicBezTo>
                    <a:pt x="581316" y="1579776"/>
                    <a:pt x="612322" y="1593641"/>
                    <a:pt x="634021" y="1617898"/>
                  </a:cubicBezTo>
                  <a:lnTo>
                    <a:pt x="864685" y="1875756"/>
                  </a:lnTo>
                  <a:cubicBezTo>
                    <a:pt x="886385" y="1900013"/>
                    <a:pt x="917391" y="1913878"/>
                    <a:pt x="949938" y="1913877"/>
                  </a:cubicBezTo>
                  <a:lnTo>
                    <a:pt x="1307423" y="1913877"/>
                  </a:lnTo>
                  <a:cubicBezTo>
                    <a:pt x="1337760" y="1913878"/>
                    <a:pt x="1366854" y="1901828"/>
                    <a:pt x="1388306" y="1880378"/>
                  </a:cubicBezTo>
                  <a:cubicBezTo>
                    <a:pt x="1409758" y="1858927"/>
                    <a:pt x="1421810" y="1829834"/>
                    <a:pt x="1421811" y="1799497"/>
                  </a:cubicBezTo>
                  <a:lnTo>
                    <a:pt x="1421811" y="562247"/>
                  </a:lnTo>
                  <a:cubicBezTo>
                    <a:pt x="1421811" y="522943"/>
                    <a:pt x="1407324" y="485019"/>
                    <a:pt x="1381119" y="455726"/>
                  </a:cubicBezTo>
                  <a:close/>
                </a:path>
              </a:pathLst>
            </a:custGeom>
            <a:blipFill>
              <a:blip r:embed="rId6"/>
              <a:stretch>
                <a:fillRect l="-81227" r="-213712"/>
              </a:stretch>
            </a:blipFill>
          </p:spPr>
          <p:txBody>
            <a:bodyPr/>
            <a:lstStyle/>
            <a:p>
              <a:endParaRPr lang="en-US"/>
            </a:p>
          </p:txBody>
        </p:sp>
      </p:grpSp>
      <p:sp>
        <p:nvSpPr>
          <p:cNvPr id="6" name="TextBox 6"/>
          <p:cNvSpPr txBox="1"/>
          <p:nvPr/>
        </p:nvSpPr>
        <p:spPr>
          <a:xfrm>
            <a:off x="2429660" y="269476"/>
            <a:ext cx="5114140" cy="2051104"/>
          </a:xfrm>
          <a:prstGeom prst="rect">
            <a:avLst/>
          </a:prstGeom>
        </p:spPr>
        <p:txBody>
          <a:bodyPr lIns="0" tIns="0" rIns="0" bIns="0" rtlCol="0" anchor="t">
            <a:spAutoFit/>
          </a:bodyPr>
          <a:lstStyle/>
          <a:p>
            <a:pPr marL="0" lvl="0" indent="0" algn="l">
              <a:lnSpc>
                <a:spcPts val="7700"/>
              </a:lnSpc>
              <a:spcBef>
                <a:spcPct val="0"/>
              </a:spcBef>
            </a:pPr>
            <a:r>
              <a:rPr lang="en-US" sz="6600" b="1" u="none" strike="noStrike" spc="175" dirty="0">
                <a:solidFill>
                  <a:srgbClr val="FFFFFF"/>
                </a:solidFill>
                <a:latin typeface="Telegraf Bold"/>
                <a:ea typeface="Telegraf Bold"/>
                <a:cs typeface="Telegraf Bold"/>
                <a:sym typeface="Telegraf Bold"/>
              </a:rPr>
              <a:t>Jour</a:t>
            </a:r>
            <a:r>
              <a:rPr lang="en-US" sz="6600" b="1" u="none" strike="noStrike" spc="175" dirty="0">
                <a:solidFill>
                  <a:srgbClr val="00205B"/>
                </a:solidFill>
                <a:latin typeface="Telegraf Bold"/>
                <a:ea typeface="Telegraf Bold"/>
                <a:cs typeface="Telegraf Bold"/>
                <a:sym typeface="Telegraf Bold"/>
              </a:rPr>
              <a:t>ney</a:t>
            </a:r>
          </a:p>
          <a:p>
            <a:pPr marL="0" lvl="0" indent="0" algn="l">
              <a:lnSpc>
                <a:spcPts val="7700"/>
              </a:lnSpc>
              <a:spcBef>
                <a:spcPct val="0"/>
              </a:spcBef>
            </a:pPr>
            <a:r>
              <a:rPr lang="en-US" sz="6600" b="1" u="none" strike="noStrike" spc="175" dirty="0">
                <a:solidFill>
                  <a:srgbClr val="FFFFFF"/>
                </a:solidFill>
                <a:latin typeface="Telegraf Bold"/>
                <a:ea typeface="Telegraf Bold"/>
                <a:cs typeface="Telegraf Bold"/>
                <a:sym typeface="Telegraf Bold"/>
              </a:rPr>
              <a:t>Conc</a:t>
            </a:r>
            <a:r>
              <a:rPr lang="en-US" sz="6600" b="1" u="none" strike="noStrike" spc="175" dirty="0">
                <a:solidFill>
                  <a:srgbClr val="00205B"/>
                </a:solidFill>
                <a:latin typeface="Telegraf Bold"/>
                <a:ea typeface="Telegraf Bold"/>
                <a:cs typeface="Telegraf Bold"/>
                <a:sym typeface="Telegraf Bold"/>
              </a:rPr>
              <a:t>lusion</a:t>
            </a:r>
          </a:p>
        </p:txBody>
      </p:sp>
      <p:sp>
        <p:nvSpPr>
          <p:cNvPr id="7" name="TextBox 7"/>
          <p:cNvSpPr txBox="1"/>
          <p:nvPr/>
        </p:nvSpPr>
        <p:spPr>
          <a:xfrm>
            <a:off x="7600456" y="1181100"/>
            <a:ext cx="10001744" cy="1957008"/>
          </a:xfrm>
          <a:prstGeom prst="rect">
            <a:avLst/>
          </a:prstGeom>
        </p:spPr>
        <p:txBody>
          <a:bodyPr lIns="0" tIns="0" rIns="0" bIns="0" rtlCol="0" anchor="t">
            <a:spAutoFit/>
          </a:bodyPr>
          <a:lstStyle/>
          <a:p>
            <a:pPr marL="0" lvl="0" indent="0" algn="l">
              <a:lnSpc>
                <a:spcPts val="3109"/>
              </a:lnSpc>
            </a:pPr>
            <a:r>
              <a:rPr lang="en-US" sz="1999" b="1" dirty="0">
                <a:solidFill>
                  <a:srgbClr val="002266"/>
                </a:solidFill>
                <a:latin typeface="Canva Sans Bold"/>
                <a:ea typeface="Canva Sans Bold"/>
                <a:cs typeface="Canva Sans Bold"/>
                <a:sym typeface="Canva Sans Bold"/>
              </a:rPr>
              <a:t>Operations:</a:t>
            </a:r>
          </a:p>
          <a:p>
            <a:pPr marL="345439" lvl="1" indent="-172720" algn="l">
              <a:lnSpc>
                <a:spcPts val="2487"/>
              </a:lnSpc>
              <a:buFont typeface="Arial"/>
              <a:buChar char="•"/>
            </a:pPr>
            <a:r>
              <a:rPr lang="en-US" sz="1599" dirty="0">
                <a:solidFill>
                  <a:srgbClr val="002266"/>
                </a:solidFill>
                <a:latin typeface="Canva Sans"/>
                <a:ea typeface="Canva Sans"/>
                <a:cs typeface="Canva Sans"/>
                <a:sym typeface="Canva Sans"/>
              </a:rPr>
              <a:t>Optimize train schedules, staffing, and crowd flow at busy stations.</a:t>
            </a:r>
          </a:p>
          <a:p>
            <a:pPr marL="345439" lvl="1" indent="-172720" algn="l">
              <a:lnSpc>
                <a:spcPts val="2487"/>
              </a:lnSpc>
              <a:buFont typeface="Arial"/>
              <a:buChar char="•"/>
            </a:pPr>
            <a:r>
              <a:rPr lang="en-US" sz="1599" dirty="0">
                <a:solidFill>
                  <a:srgbClr val="002266"/>
                </a:solidFill>
                <a:latin typeface="Canva Sans"/>
                <a:ea typeface="Canva Sans"/>
                <a:cs typeface="Canva Sans"/>
                <a:sym typeface="Canva Sans"/>
              </a:rPr>
              <a:t>Reallocate resources from low-performing stations.</a:t>
            </a:r>
          </a:p>
          <a:p>
            <a:pPr marL="345439" lvl="1" indent="-172720" algn="l">
              <a:lnSpc>
                <a:spcPts val="2487"/>
              </a:lnSpc>
              <a:buFont typeface="Arial"/>
              <a:buChar char="•"/>
            </a:pPr>
            <a:r>
              <a:rPr lang="en-US" sz="1599" dirty="0">
                <a:solidFill>
                  <a:srgbClr val="002266"/>
                </a:solidFill>
                <a:latin typeface="Canva Sans"/>
                <a:ea typeface="Canva Sans"/>
                <a:cs typeface="Canva Sans"/>
                <a:sym typeface="Canva Sans"/>
              </a:rPr>
              <a:t>Fix delays by addressing technical, weather, and operational issues.</a:t>
            </a:r>
          </a:p>
          <a:p>
            <a:pPr marL="345439" lvl="1" indent="-172720" algn="l">
              <a:lnSpc>
                <a:spcPts val="2487"/>
              </a:lnSpc>
              <a:buFont typeface="Arial"/>
              <a:buChar char="•"/>
            </a:pPr>
            <a:r>
              <a:rPr lang="en-US" sz="1599" dirty="0">
                <a:solidFill>
                  <a:srgbClr val="002266"/>
                </a:solidFill>
                <a:latin typeface="Canva Sans"/>
                <a:ea typeface="Canva Sans"/>
                <a:cs typeface="Canva Sans"/>
                <a:sym typeface="Canva Sans"/>
              </a:rPr>
              <a:t>Add more trains in peak seasons.</a:t>
            </a:r>
          </a:p>
          <a:p>
            <a:pPr algn="l">
              <a:lnSpc>
                <a:spcPts val="2487"/>
              </a:lnSpc>
            </a:pPr>
            <a:endParaRPr lang="en-US" sz="1599" dirty="0">
              <a:solidFill>
                <a:srgbClr val="002266"/>
              </a:solidFill>
              <a:latin typeface="Canva Sans"/>
              <a:ea typeface="Canva Sans"/>
              <a:cs typeface="Canva Sans"/>
              <a:sym typeface="Canva Sans"/>
            </a:endParaRPr>
          </a:p>
        </p:txBody>
      </p:sp>
      <p:sp>
        <p:nvSpPr>
          <p:cNvPr id="8" name="TextBox 8"/>
          <p:cNvSpPr txBox="1"/>
          <p:nvPr/>
        </p:nvSpPr>
        <p:spPr>
          <a:xfrm>
            <a:off x="7600456" y="3219323"/>
            <a:ext cx="10001744" cy="1957008"/>
          </a:xfrm>
          <a:prstGeom prst="rect">
            <a:avLst/>
          </a:prstGeom>
        </p:spPr>
        <p:txBody>
          <a:bodyPr lIns="0" tIns="0" rIns="0" bIns="0" rtlCol="0" anchor="t">
            <a:spAutoFit/>
          </a:bodyPr>
          <a:lstStyle/>
          <a:p>
            <a:pPr algn="l">
              <a:lnSpc>
                <a:spcPts val="3109"/>
              </a:lnSpc>
              <a:spcBef>
                <a:spcPct val="0"/>
              </a:spcBef>
            </a:pPr>
            <a:r>
              <a:rPr lang="en-US" sz="1999" b="1" u="none" strike="noStrike" dirty="0">
                <a:solidFill>
                  <a:srgbClr val="002266"/>
                </a:solidFill>
                <a:latin typeface="Canva Sans Bold"/>
                <a:ea typeface="Canva Sans Bold"/>
                <a:cs typeface="Canva Sans Bold"/>
                <a:sym typeface="Canva Sans Bold"/>
              </a:rPr>
              <a:t>Customer &amp; Refund Management:</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Offer zero-fee ticket exchanges instead of refunds.</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Apply tiered penalties for cash refunds.</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Contact refund-request customers and resolve their issues.</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Fix online payment problems and provide clear user instructions.</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Improve communication and automate refunds.</a:t>
            </a:r>
          </a:p>
        </p:txBody>
      </p:sp>
      <p:sp>
        <p:nvSpPr>
          <p:cNvPr id="9" name="TextBox 9"/>
          <p:cNvSpPr txBox="1"/>
          <p:nvPr/>
        </p:nvSpPr>
        <p:spPr>
          <a:xfrm>
            <a:off x="7605997" y="5554618"/>
            <a:ext cx="5957603" cy="1328412"/>
          </a:xfrm>
          <a:prstGeom prst="rect">
            <a:avLst/>
          </a:prstGeom>
        </p:spPr>
        <p:txBody>
          <a:bodyPr lIns="0" tIns="0" rIns="0" bIns="0" rtlCol="0" anchor="t">
            <a:spAutoFit/>
          </a:bodyPr>
          <a:lstStyle/>
          <a:p>
            <a:pPr algn="l">
              <a:lnSpc>
                <a:spcPts val="3109"/>
              </a:lnSpc>
              <a:spcBef>
                <a:spcPct val="0"/>
              </a:spcBef>
            </a:pPr>
            <a:r>
              <a:rPr lang="en-US" sz="1999" b="1" u="none" strike="noStrike" dirty="0">
                <a:solidFill>
                  <a:srgbClr val="002266"/>
                </a:solidFill>
                <a:latin typeface="Canva Sans Bold"/>
                <a:ea typeface="Canva Sans Bold"/>
                <a:cs typeface="Canva Sans Bold"/>
                <a:sym typeface="Canva Sans Bold"/>
              </a:rPr>
              <a:t>Revenue &amp; Ticketing:</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Enhance the Advanced Ticket type.</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Review off-peak ticket policies.</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Run offers during low season.</a:t>
            </a:r>
          </a:p>
        </p:txBody>
      </p:sp>
      <p:sp>
        <p:nvSpPr>
          <p:cNvPr id="10" name="TextBox 10"/>
          <p:cNvSpPr txBox="1"/>
          <p:nvPr/>
        </p:nvSpPr>
        <p:spPr>
          <a:xfrm>
            <a:off x="7634207" y="7261317"/>
            <a:ext cx="6043086" cy="1642710"/>
          </a:xfrm>
          <a:prstGeom prst="rect">
            <a:avLst/>
          </a:prstGeom>
        </p:spPr>
        <p:txBody>
          <a:bodyPr wrap="square" lIns="0" tIns="0" rIns="0" bIns="0" rtlCol="0" anchor="t">
            <a:spAutoFit/>
          </a:bodyPr>
          <a:lstStyle/>
          <a:p>
            <a:pPr algn="l">
              <a:lnSpc>
                <a:spcPts val="3109"/>
              </a:lnSpc>
            </a:pPr>
            <a:r>
              <a:rPr lang="en-US" sz="1999" b="1" u="none" strike="noStrike" dirty="0">
                <a:solidFill>
                  <a:srgbClr val="002266"/>
                </a:solidFill>
                <a:latin typeface="Canva Sans Bold"/>
                <a:ea typeface="Canva Sans Bold"/>
                <a:cs typeface="Canva Sans Bold"/>
                <a:sym typeface="Canva Sans Bold"/>
              </a:rPr>
              <a:t>Hero Station</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Improve digital purchase experience.</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Increase First Class attractiveness.</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Target Railcard holders with loyalty campaigns.</a:t>
            </a:r>
          </a:p>
          <a:p>
            <a:pPr marL="345439" lvl="1" indent="-172720" algn="l">
              <a:lnSpc>
                <a:spcPts val="2487"/>
              </a:lnSpc>
              <a:spcBef>
                <a:spcPct val="0"/>
              </a:spcBef>
              <a:buFont typeface="Arial"/>
              <a:buChar char="•"/>
            </a:pPr>
            <a:r>
              <a:rPr lang="en-US" sz="1599" u="none" strike="noStrike" dirty="0">
                <a:solidFill>
                  <a:srgbClr val="002266"/>
                </a:solidFill>
                <a:latin typeface="Canva Sans"/>
                <a:ea typeface="Canva Sans"/>
                <a:cs typeface="Canva Sans"/>
                <a:sym typeface="Canva Sans"/>
              </a:rPr>
              <a:t>Reduce human-caused delays.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238500" cy="10287000"/>
            <a:chOff x="0" y="0"/>
            <a:chExt cx="852938" cy="2709333"/>
          </a:xfrm>
        </p:grpSpPr>
        <p:sp>
          <p:nvSpPr>
            <p:cNvPr id="3" name="Freeform 3"/>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BF0A30"/>
            </a:solidFill>
          </p:spPr>
          <p:txBody>
            <a:bodyPr/>
            <a:lstStyle/>
            <a:p>
              <a:endParaRPr lang="en-US"/>
            </a:p>
          </p:txBody>
        </p:sp>
        <p:sp>
          <p:nvSpPr>
            <p:cNvPr id="4" name="TextBox 4"/>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grpSp>
        <p:nvGrpSpPr>
          <p:cNvPr id="5" name="Group 5"/>
          <p:cNvGrpSpPr/>
          <p:nvPr/>
        </p:nvGrpSpPr>
        <p:grpSpPr>
          <a:xfrm>
            <a:off x="666750" y="666750"/>
            <a:ext cx="7191375" cy="8953500"/>
            <a:chOff x="0" y="0"/>
            <a:chExt cx="928643" cy="1156192"/>
          </a:xfrm>
        </p:grpSpPr>
        <p:sp>
          <p:nvSpPr>
            <p:cNvPr id="6" name="Freeform 6"/>
            <p:cNvSpPr/>
            <p:nvPr/>
          </p:nvSpPr>
          <p:spPr>
            <a:xfrm>
              <a:off x="0" y="0"/>
              <a:ext cx="928643" cy="1156192"/>
            </a:xfrm>
            <a:custGeom>
              <a:avLst/>
              <a:gdLst/>
              <a:ahLst/>
              <a:cxnLst/>
              <a:rect l="l" t="t" r="r" b="b"/>
              <a:pathLst>
                <a:path w="928643" h="1156192">
                  <a:moveTo>
                    <a:pt x="37679" y="0"/>
                  </a:moveTo>
                  <a:lnTo>
                    <a:pt x="890964" y="0"/>
                  </a:lnTo>
                  <a:cubicBezTo>
                    <a:pt x="900957" y="0"/>
                    <a:pt x="910541" y="3970"/>
                    <a:pt x="917607" y="11036"/>
                  </a:cubicBezTo>
                  <a:cubicBezTo>
                    <a:pt x="924673" y="18102"/>
                    <a:pt x="928643" y="27686"/>
                    <a:pt x="928643" y="37679"/>
                  </a:cubicBezTo>
                  <a:lnTo>
                    <a:pt x="928643" y="1118512"/>
                  </a:lnTo>
                  <a:cubicBezTo>
                    <a:pt x="928643" y="1139322"/>
                    <a:pt x="911774" y="1156192"/>
                    <a:pt x="890964" y="1156192"/>
                  </a:cubicBezTo>
                  <a:lnTo>
                    <a:pt x="37679" y="1156192"/>
                  </a:lnTo>
                  <a:cubicBezTo>
                    <a:pt x="16870" y="1156192"/>
                    <a:pt x="0" y="1139322"/>
                    <a:pt x="0" y="1118512"/>
                  </a:cubicBezTo>
                  <a:lnTo>
                    <a:pt x="0" y="37679"/>
                  </a:lnTo>
                  <a:cubicBezTo>
                    <a:pt x="0" y="16870"/>
                    <a:pt x="16870" y="0"/>
                    <a:pt x="37679" y="0"/>
                  </a:cubicBezTo>
                  <a:close/>
                </a:path>
              </a:pathLst>
            </a:custGeom>
            <a:blipFill>
              <a:blip r:embed="rId2"/>
              <a:stretch>
                <a:fillRect t="-3481" b="-3481"/>
              </a:stretch>
            </a:blipFill>
            <a:ln cap="rnd">
              <a:noFill/>
              <a:prstDash val="solid"/>
              <a:round/>
            </a:ln>
          </p:spPr>
          <p:txBody>
            <a:bodyPr/>
            <a:lstStyle/>
            <a:p>
              <a:endParaRPr lang="en-US"/>
            </a:p>
          </p:txBody>
        </p:sp>
      </p:grpSp>
      <p:sp>
        <p:nvSpPr>
          <p:cNvPr id="7" name="Freeform 7"/>
          <p:cNvSpPr/>
          <p:nvPr/>
        </p:nvSpPr>
        <p:spPr>
          <a:xfrm rot="9072908">
            <a:off x="16225444" y="7334223"/>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9144000" y="4603750"/>
            <a:ext cx="5838345" cy="1069975"/>
          </a:xfrm>
          <a:prstGeom prst="rect">
            <a:avLst/>
          </a:prstGeom>
        </p:spPr>
        <p:txBody>
          <a:bodyPr lIns="0" tIns="0" rIns="0" bIns="0" rtlCol="0" anchor="t">
            <a:spAutoFit/>
          </a:bodyPr>
          <a:lstStyle/>
          <a:p>
            <a:pPr marL="0" lvl="0" indent="0" algn="l">
              <a:lnSpc>
                <a:spcPts val="7699"/>
              </a:lnSpc>
            </a:pPr>
            <a:r>
              <a:rPr lang="en-US" sz="6999" b="1" spc="-69">
                <a:solidFill>
                  <a:srgbClr val="FFFFFF"/>
                </a:solidFill>
                <a:latin typeface="Telegraf Bold"/>
                <a:ea typeface="Telegraf Bold"/>
                <a:cs typeface="Telegraf Bold"/>
                <a:sym typeface="Telegraf Bold"/>
              </a:rPr>
              <a:t>Thanks</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96675" cy="10287000"/>
            <a:chOff x="0" y="0"/>
            <a:chExt cx="183486" cy="2709333"/>
          </a:xfrm>
        </p:grpSpPr>
        <p:sp>
          <p:nvSpPr>
            <p:cNvPr id="3" name="Freeform 3"/>
            <p:cNvSpPr/>
            <p:nvPr/>
          </p:nvSpPr>
          <p:spPr>
            <a:xfrm>
              <a:off x="0" y="0"/>
              <a:ext cx="183486" cy="2709333"/>
            </a:xfrm>
            <a:custGeom>
              <a:avLst/>
              <a:gdLst/>
              <a:ahLst/>
              <a:cxnLst/>
              <a:rect l="l" t="t" r="r" b="b"/>
              <a:pathLst>
                <a:path w="183486" h="2709333">
                  <a:moveTo>
                    <a:pt x="0" y="0"/>
                  </a:moveTo>
                  <a:lnTo>
                    <a:pt x="183486" y="0"/>
                  </a:lnTo>
                  <a:lnTo>
                    <a:pt x="183486" y="2709333"/>
                  </a:lnTo>
                  <a:lnTo>
                    <a:pt x="0" y="2709333"/>
                  </a:lnTo>
                  <a:close/>
                </a:path>
              </a:pathLst>
            </a:custGeom>
            <a:solidFill>
              <a:srgbClr val="BF0A30"/>
            </a:solidFill>
          </p:spPr>
          <p:txBody>
            <a:bodyPr/>
            <a:lstStyle/>
            <a:p>
              <a:endParaRPr lang="en-US"/>
            </a:p>
          </p:txBody>
        </p:sp>
        <p:sp>
          <p:nvSpPr>
            <p:cNvPr id="4" name="TextBox 4"/>
            <p:cNvSpPr txBox="1"/>
            <p:nvPr/>
          </p:nvSpPr>
          <p:spPr>
            <a:xfrm>
              <a:off x="0" y="-76200"/>
              <a:ext cx="183486" cy="2785533"/>
            </a:xfrm>
            <a:prstGeom prst="rect">
              <a:avLst/>
            </a:prstGeom>
          </p:spPr>
          <p:txBody>
            <a:bodyPr lIns="50800" tIns="50800" rIns="50800" bIns="50800" rtlCol="0" anchor="ctr"/>
            <a:lstStyle/>
            <a:p>
              <a:pPr marL="0" lvl="0" indent="0" algn="ctr">
                <a:lnSpc>
                  <a:spcPts val="2800"/>
                </a:lnSpc>
              </a:pPr>
              <a:endParaRPr/>
            </a:p>
          </p:txBody>
        </p:sp>
      </p:grpSp>
      <p:grpSp>
        <p:nvGrpSpPr>
          <p:cNvPr id="5" name="Group 5"/>
          <p:cNvGrpSpPr/>
          <p:nvPr/>
        </p:nvGrpSpPr>
        <p:grpSpPr>
          <a:xfrm>
            <a:off x="-308828" y="-201743"/>
            <a:ext cx="5623055" cy="2749001"/>
            <a:chOff x="0" y="0"/>
            <a:chExt cx="7497407" cy="3665334"/>
          </a:xfrm>
        </p:grpSpPr>
        <p:pic>
          <p:nvPicPr>
            <p:cNvPr id="6" name="Picture 6"/>
            <p:cNvPicPr>
              <a:picLocks noChangeAspect="1"/>
            </p:cNvPicPr>
            <p:nvPr/>
          </p:nvPicPr>
          <p:blipFill>
            <a:blip r:embed="rId2"/>
            <a:srcRect l="6593" t="22686" r="5108" b="12643"/>
            <a:stretch>
              <a:fillRect/>
            </a:stretch>
          </p:blipFill>
          <p:spPr>
            <a:xfrm>
              <a:off x="0" y="0"/>
              <a:ext cx="7497407" cy="3665334"/>
            </a:xfrm>
            <a:prstGeom prst="rect">
              <a:avLst/>
            </a:prstGeom>
          </p:spPr>
        </p:pic>
      </p:grpSp>
      <p:grpSp>
        <p:nvGrpSpPr>
          <p:cNvPr id="7" name="Group 7"/>
          <p:cNvGrpSpPr/>
          <p:nvPr/>
        </p:nvGrpSpPr>
        <p:grpSpPr>
          <a:xfrm>
            <a:off x="-809069" y="2681345"/>
            <a:ext cx="2119832" cy="3679078"/>
            <a:chOff x="0" y="0"/>
            <a:chExt cx="558310" cy="968975"/>
          </a:xfrm>
        </p:grpSpPr>
        <p:sp>
          <p:nvSpPr>
            <p:cNvPr id="8" name="Freeform 8"/>
            <p:cNvSpPr/>
            <p:nvPr/>
          </p:nvSpPr>
          <p:spPr>
            <a:xfrm>
              <a:off x="0" y="0"/>
              <a:ext cx="558310" cy="968975"/>
            </a:xfrm>
            <a:custGeom>
              <a:avLst/>
              <a:gdLst/>
              <a:ahLst/>
              <a:cxnLst/>
              <a:rect l="l" t="t" r="r" b="b"/>
              <a:pathLst>
                <a:path w="558310" h="968975">
                  <a:moveTo>
                    <a:pt x="0" y="0"/>
                  </a:moveTo>
                  <a:lnTo>
                    <a:pt x="558310" y="0"/>
                  </a:lnTo>
                  <a:lnTo>
                    <a:pt x="558310" y="968975"/>
                  </a:lnTo>
                  <a:lnTo>
                    <a:pt x="0" y="968975"/>
                  </a:lnTo>
                  <a:close/>
                </a:path>
              </a:pathLst>
            </a:custGeom>
            <a:solidFill>
              <a:srgbClr val="002266"/>
            </a:solidFill>
            <a:ln cap="sq">
              <a:noFill/>
              <a:prstDash val="solid"/>
              <a:miter/>
            </a:ln>
          </p:spPr>
          <p:txBody>
            <a:bodyPr/>
            <a:lstStyle/>
            <a:p>
              <a:endParaRPr lang="en-US"/>
            </a:p>
          </p:txBody>
        </p:sp>
        <p:sp>
          <p:nvSpPr>
            <p:cNvPr id="9" name="TextBox 9"/>
            <p:cNvSpPr txBox="1"/>
            <p:nvPr/>
          </p:nvSpPr>
          <p:spPr>
            <a:xfrm>
              <a:off x="0" y="-47625"/>
              <a:ext cx="558310" cy="10166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0" name="Group 10"/>
          <p:cNvGrpSpPr/>
          <p:nvPr/>
        </p:nvGrpSpPr>
        <p:grpSpPr>
          <a:xfrm>
            <a:off x="5623379" y="6525969"/>
            <a:ext cx="2334806" cy="4048590"/>
            <a:chOff x="0" y="0"/>
            <a:chExt cx="3113074" cy="5398121"/>
          </a:xfrm>
        </p:grpSpPr>
        <p:pic>
          <p:nvPicPr>
            <p:cNvPr id="11" name="Picture 11"/>
            <p:cNvPicPr>
              <a:picLocks noChangeAspect="1"/>
            </p:cNvPicPr>
            <p:nvPr/>
          </p:nvPicPr>
          <p:blipFill>
            <a:blip r:embed="rId3"/>
            <a:srcRect l="6801" r="6801"/>
            <a:stretch>
              <a:fillRect/>
            </a:stretch>
          </p:blipFill>
          <p:spPr>
            <a:xfrm>
              <a:off x="0" y="0"/>
              <a:ext cx="3113074" cy="5398121"/>
            </a:xfrm>
            <a:prstGeom prst="rect">
              <a:avLst/>
            </a:prstGeom>
          </p:spPr>
        </p:pic>
      </p:grpSp>
      <p:grpSp>
        <p:nvGrpSpPr>
          <p:cNvPr id="12" name="Group 12"/>
          <p:cNvGrpSpPr/>
          <p:nvPr/>
        </p:nvGrpSpPr>
        <p:grpSpPr>
          <a:xfrm>
            <a:off x="5275041" y="0"/>
            <a:ext cx="696675" cy="2547258"/>
            <a:chOff x="0" y="0"/>
            <a:chExt cx="183486" cy="670883"/>
          </a:xfrm>
        </p:grpSpPr>
        <p:sp>
          <p:nvSpPr>
            <p:cNvPr id="13" name="Freeform 13"/>
            <p:cNvSpPr/>
            <p:nvPr/>
          </p:nvSpPr>
          <p:spPr>
            <a:xfrm>
              <a:off x="0" y="0"/>
              <a:ext cx="183486" cy="670883"/>
            </a:xfrm>
            <a:custGeom>
              <a:avLst/>
              <a:gdLst/>
              <a:ahLst/>
              <a:cxnLst/>
              <a:rect l="l" t="t" r="r" b="b"/>
              <a:pathLst>
                <a:path w="183486" h="670883">
                  <a:moveTo>
                    <a:pt x="0" y="0"/>
                  </a:moveTo>
                  <a:lnTo>
                    <a:pt x="183486" y="0"/>
                  </a:lnTo>
                  <a:lnTo>
                    <a:pt x="183486" y="670883"/>
                  </a:lnTo>
                  <a:lnTo>
                    <a:pt x="0" y="670883"/>
                  </a:lnTo>
                  <a:close/>
                </a:path>
              </a:pathLst>
            </a:custGeom>
            <a:solidFill>
              <a:srgbClr val="BF0A30"/>
            </a:solidFill>
          </p:spPr>
          <p:txBody>
            <a:bodyPr/>
            <a:lstStyle/>
            <a:p>
              <a:endParaRPr lang="en-US"/>
            </a:p>
          </p:txBody>
        </p:sp>
        <p:sp>
          <p:nvSpPr>
            <p:cNvPr id="14" name="TextBox 14"/>
            <p:cNvSpPr txBox="1"/>
            <p:nvPr/>
          </p:nvSpPr>
          <p:spPr>
            <a:xfrm>
              <a:off x="0" y="-76200"/>
              <a:ext cx="183486" cy="747083"/>
            </a:xfrm>
            <a:prstGeom prst="rect">
              <a:avLst/>
            </a:prstGeom>
          </p:spPr>
          <p:txBody>
            <a:bodyPr lIns="50800" tIns="50800" rIns="50800" bIns="50800" rtlCol="0" anchor="ctr"/>
            <a:lstStyle/>
            <a:p>
              <a:pPr marL="0" lvl="0" indent="0" algn="ctr">
                <a:lnSpc>
                  <a:spcPts val="2800"/>
                </a:lnSpc>
              </a:pPr>
              <a:endParaRPr/>
            </a:p>
          </p:txBody>
        </p:sp>
      </p:grpSp>
      <p:grpSp>
        <p:nvGrpSpPr>
          <p:cNvPr id="15" name="Group 15"/>
          <p:cNvGrpSpPr/>
          <p:nvPr/>
        </p:nvGrpSpPr>
        <p:grpSpPr>
          <a:xfrm>
            <a:off x="-308828" y="6522060"/>
            <a:ext cx="4232358" cy="4048590"/>
            <a:chOff x="0" y="0"/>
            <a:chExt cx="5643144" cy="5398121"/>
          </a:xfrm>
        </p:grpSpPr>
        <p:pic>
          <p:nvPicPr>
            <p:cNvPr id="16" name="Picture 16"/>
            <p:cNvPicPr>
              <a:picLocks noChangeAspect="1"/>
            </p:cNvPicPr>
            <p:nvPr/>
          </p:nvPicPr>
          <p:blipFill>
            <a:blip r:embed="rId4"/>
            <a:srcRect t="4513" r="45270" b="17053"/>
            <a:stretch>
              <a:fillRect/>
            </a:stretch>
          </p:blipFill>
          <p:spPr>
            <a:xfrm>
              <a:off x="0" y="0"/>
              <a:ext cx="5643144" cy="5398121"/>
            </a:xfrm>
            <a:prstGeom prst="rect">
              <a:avLst/>
            </a:prstGeom>
          </p:spPr>
        </p:pic>
      </p:grpSp>
      <p:grpSp>
        <p:nvGrpSpPr>
          <p:cNvPr id="17" name="Group 17"/>
          <p:cNvGrpSpPr/>
          <p:nvPr/>
        </p:nvGrpSpPr>
        <p:grpSpPr>
          <a:xfrm>
            <a:off x="5470979" y="-1232427"/>
            <a:ext cx="2487206" cy="3779684"/>
            <a:chOff x="0" y="0"/>
            <a:chExt cx="655067" cy="995472"/>
          </a:xfrm>
        </p:grpSpPr>
        <p:sp>
          <p:nvSpPr>
            <p:cNvPr id="18" name="Freeform 18"/>
            <p:cNvSpPr/>
            <p:nvPr/>
          </p:nvSpPr>
          <p:spPr>
            <a:xfrm>
              <a:off x="0" y="0"/>
              <a:ext cx="655067" cy="995472"/>
            </a:xfrm>
            <a:custGeom>
              <a:avLst/>
              <a:gdLst/>
              <a:ahLst/>
              <a:cxnLst/>
              <a:rect l="l" t="t" r="r" b="b"/>
              <a:pathLst>
                <a:path w="655067" h="995472">
                  <a:moveTo>
                    <a:pt x="0" y="0"/>
                  </a:moveTo>
                  <a:lnTo>
                    <a:pt x="655067" y="0"/>
                  </a:lnTo>
                  <a:lnTo>
                    <a:pt x="655067" y="995472"/>
                  </a:lnTo>
                  <a:lnTo>
                    <a:pt x="0" y="995472"/>
                  </a:lnTo>
                  <a:close/>
                </a:path>
              </a:pathLst>
            </a:custGeom>
            <a:solidFill>
              <a:srgbClr val="002266"/>
            </a:solidFill>
            <a:ln cap="sq">
              <a:noFill/>
              <a:prstDash val="solid"/>
              <a:miter/>
            </a:ln>
          </p:spPr>
          <p:txBody>
            <a:bodyPr/>
            <a:lstStyle/>
            <a:p>
              <a:endParaRPr lang="en-US"/>
            </a:p>
          </p:txBody>
        </p:sp>
        <p:sp>
          <p:nvSpPr>
            <p:cNvPr id="19" name="TextBox 19"/>
            <p:cNvSpPr txBox="1"/>
            <p:nvPr/>
          </p:nvSpPr>
          <p:spPr>
            <a:xfrm>
              <a:off x="0" y="-47625"/>
              <a:ext cx="655067" cy="1043097"/>
            </a:xfrm>
            <a:prstGeom prst="rect">
              <a:avLst/>
            </a:prstGeom>
          </p:spPr>
          <p:txBody>
            <a:bodyPr lIns="50800" tIns="50800" rIns="50800" bIns="50800" rtlCol="0" anchor="ctr"/>
            <a:lstStyle/>
            <a:p>
              <a:pPr algn="ctr">
                <a:lnSpc>
                  <a:spcPts val="2940"/>
                </a:lnSpc>
              </a:pPr>
              <a:endParaRPr/>
            </a:p>
          </p:txBody>
        </p:sp>
      </p:grpSp>
      <p:sp>
        <p:nvSpPr>
          <p:cNvPr id="20" name="TextBox 20"/>
          <p:cNvSpPr txBox="1"/>
          <p:nvPr/>
        </p:nvSpPr>
        <p:spPr>
          <a:xfrm>
            <a:off x="8749982" y="1902614"/>
            <a:ext cx="4308334" cy="514386"/>
          </a:xfrm>
          <a:prstGeom prst="rect">
            <a:avLst/>
          </a:prstGeom>
        </p:spPr>
        <p:txBody>
          <a:bodyPr lIns="0" tIns="0" rIns="0" bIns="0" rtlCol="0" anchor="t">
            <a:spAutoFit/>
          </a:bodyPr>
          <a:lstStyle/>
          <a:p>
            <a:pPr algn="l">
              <a:lnSpc>
                <a:spcPts val="4201"/>
              </a:lnSpc>
              <a:spcBef>
                <a:spcPct val="0"/>
              </a:spcBef>
            </a:pPr>
            <a:r>
              <a:rPr lang="en-US" sz="3001" b="1" dirty="0">
                <a:solidFill>
                  <a:srgbClr val="292525"/>
                </a:solidFill>
                <a:latin typeface="Canva Sans Bold"/>
                <a:ea typeface="Canva Sans Bold"/>
                <a:cs typeface="Canva Sans Bold"/>
                <a:sym typeface="Canva Sans Bold"/>
              </a:rPr>
              <a:t>TEAM ONE</a:t>
            </a:r>
          </a:p>
        </p:txBody>
      </p:sp>
      <p:sp>
        <p:nvSpPr>
          <p:cNvPr id="21" name="TextBox 21"/>
          <p:cNvSpPr txBox="1"/>
          <p:nvPr/>
        </p:nvSpPr>
        <p:spPr>
          <a:xfrm>
            <a:off x="9144000" y="2629895"/>
            <a:ext cx="8616667" cy="2101850"/>
          </a:xfrm>
          <a:prstGeom prst="rect">
            <a:avLst/>
          </a:prstGeom>
        </p:spPr>
        <p:txBody>
          <a:bodyPr lIns="0" tIns="0" rIns="0" bIns="0" rtlCol="0" anchor="t">
            <a:spAutoFit/>
          </a:bodyPr>
          <a:lstStyle/>
          <a:p>
            <a:pPr algn="l">
              <a:lnSpc>
                <a:spcPts val="16899"/>
              </a:lnSpc>
            </a:pPr>
            <a:r>
              <a:rPr lang="en-US" sz="12999" b="1" dirty="0">
                <a:solidFill>
                  <a:srgbClr val="292525"/>
                </a:solidFill>
                <a:latin typeface="Canva Sans Bold"/>
                <a:ea typeface="Canva Sans Bold"/>
                <a:cs typeface="Canva Sans Bold"/>
                <a:sym typeface="Canva Sans Bold"/>
              </a:rPr>
              <a:t>Meet Our</a:t>
            </a:r>
          </a:p>
        </p:txBody>
      </p:sp>
      <p:sp>
        <p:nvSpPr>
          <p:cNvPr id="22" name="TextBox 22"/>
          <p:cNvSpPr txBox="1"/>
          <p:nvPr/>
        </p:nvSpPr>
        <p:spPr>
          <a:xfrm>
            <a:off x="9144000" y="4368484"/>
            <a:ext cx="5706044" cy="2438400"/>
          </a:xfrm>
          <a:prstGeom prst="rect">
            <a:avLst/>
          </a:prstGeom>
        </p:spPr>
        <p:txBody>
          <a:bodyPr lIns="0" tIns="0" rIns="0" bIns="0" rtlCol="0" anchor="t">
            <a:spAutoFit/>
          </a:bodyPr>
          <a:lstStyle/>
          <a:p>
            <a:pPr algn="l">
              <a:lnSpc>
                <a:spcPts val="19500"/>
              </a:lnSpc>
            </a:pPr>
            <a:r>
              <a:rPr lang="en-US" sz="15000" b="1" dirty="0">
                <a:solidFill>
                  <a:srgbClr val="001B52"/>
                </a:solidFill>
                <a:latin typeface="Canva Sans Bold"/>
                <a:ea typeface="Canva Sans Bold"/>
                <a:cs typeface="Canva Sans Bold"/>
                <a:sym typeface="Canva Sans Bold"/>
              </a:rPr>
              <a:t>Team</a:t>
            </a:r>
          </a:p>
        </p:txBody>
      </p:sp>
      <p:sp>
        <p:nvSpPr>
          <p:cNvPr id="23" name="TextBox 23"/>
          <p:cNvSpPr txBox="1"/>
          <p:nvPr/>
        </p:nvSpPr>
        <p:spPr>
          <a:xfrm>
            <a:off x="9144000" y="6946225"/>
            <a:ext cx="4801699" cy="1180968"/>
          </a:xfrm>
          <a:prstGeom prst="rect">
            <a:avLst/>
          </a:prstGeom>
        </p:spPr>
        <p:txBody>
          <a:bodyPr lIns="0" tIns="0" rIns="0" bIns="0" rtlCol="0" anchor="t">
            <a:spAutoFit/>
          </a:bodyPr>
          <a:lstStyle/>
          <a:p>
            <a:pPr algn="l">
              <a:lnSpc>
                <a:spcPts val="4800"/>
              </a:lnSpc>
            </a:pPr>
            <a:r>
              <a:rPr lang="en-US" sz="3000" b="1" dirty="0">
                <a:solidFill>
                  <a:srgbClr val="292525"/>
                </a:solidFill>
                <a:latin typeface="Canva Sans Bold"/>
                <a:ea typeface="Canva Sans Bold"/>
                <a:cs typeface="Canva Sans Bold"/>
                <a:sym typeface="Canva Sans Bold"/>
              </a:rPr>
              <a:t>Meet the people who built the success</a:t>
            </a:r>
          </a:p>
        </p:txBody>
      </p:sp>
      <p:grpSp>
        <p:nvGrpSpPr>
          <p:cNvPr id="24" name="Group 24"/>
          <p:cNvGrpSpPr/>
          <p:nvPr/>
        </p:nvGrpSpPr>
        <p:grpSpPr>
          <a:xfrm>
            <a:off x="1472687" y="2681345"/>
            <a:ext cx="6485497" cy="3679078"/>
            <a:chOff x="0" y="0"/>
            <a:chExt cx="8647329" cy="4905438"/>
          </a:xfrm>
        </p:grpSpPr>
        <p:pic>
          <p:nvPicPr>
            <p:cNvPr id="25" name="Picture 25"/>
            <p:cNvPicPr>
              <a:picLocks noChangeAspect="1"/>
            </p:cNvPicPr>
            <p:nvPr/>
          </p:nvPicPr>
          <p:blipFill>
            <a:blip r:embed="rId5"/>
            <a:srcRect l="25011" t="40893" r="5570"/>
            <a:stretch>
              <a:fillRect/>
            </a:stretch>
          </p:blipFill>
          <p:spPr>
            <a:xfrm>
              <a:off x="0" y="0"/>
              <a:ext cx="8647329" cy="4905438"/>
            </a:xfrm>
            <a:prstGeom prst="rect">
              <a:avLst/>
            </a:prstGeom>
          </p:spPr>
        </p:pic>
      </p:grpSp>
      <p:grpSp>
        <p:nvGrpSpPr>
          <p:cNvPr id="26" name="Group 26"/>
          <p:cNvGrpSpPr/>
          <p:nvPr/>
        </p:nvGrpSpPr>
        <p:grpSpPr>
          <a:xfrm>
            <a:off x="4074287" y="6525969"/>
            <a:ext cx="1396692" cy="4374583"/>
            <a:chOff x="0" y="0"/>
            <a:chExt cx="367853" cy="1152154"/>
          </a:xfrm>
        </p:grpSpPr>
        <p:sp>
          <p:nvSpPr>
            <p:cNvPr id="27" name="Freeform 27"/>
            <p:cNvSpPr/>
            <p:nvPr/>
          </p:nvSpPr>
          <p:spPr>
            <a:xfrm>
              <a:off x="0" y="0"/>
              <a:ext cx="367853" cy="1152154"/>
            </a:xfrm>
            <a:custGeom>
              <a:avLst/>
              <a:gdLst/>
              <a:ahLst/>
              <a:cxnLst/>
              <a:rect l="l" t="t" r="r" b="b"/>
              <a:pathLst>
                <a:path w="367853" h="1152154">
                  <a:moveTo>
                    <a:pt x="0" y="0"/>
                  </a:moveTo>
                  <a:lnTo>
                    <a:pt x="367853" y="0"/>
                  </a:lnTo>
                  <a:lnTo>
                    <a:pt x="367853" y="1152154"/>
                  </a:lnTo>
                  <a:lnTo>
                    <a:pt x="0" y="1152154"/>
                  </a:lnTo>
                  <a:close/>
                </a:path>
              </a:pathLst>
            </a:custGeom>
            <a:solidFill>
              <a:srgbClr val="002266"/>
            </a:solidFill>
            <a:ln cap="sq">
              <a:noFill/>
              <a:prstDash val="solid"/>
              <a:miter/>
            </a:ln>
          </p:spPr>
          <p:txBody>
            <a:bodyPr/>
            <a:lstStyle/>
            <a:p>
              <a:endParaRPr lang="en-US"/>
            </a:p>
          </p:txBody>
        </p:sp>
        <p:sp>
          <p:nvSpPr>
            <p:cNvPr id="28" name="TextBox 28"/>
            <p:cNvSpPr txBox="1"/>
            <p:nvPr/>
          </p:nvSpPr>
          <p:spPr>
            <a:xfrm>
              <a:off x="0" y="-47625"/>
              <a:ext cx="367853" cy="1199779"/>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29" name="Freeform 29"/>
          <p:cNvSpPr/>
          <p:nvPr/>
        </p:nvSpPr>
        <p:spPr>
          <a:xfrm rot="5400000">
            <a:off x="16225444" y="-1381835"/>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p:cNvSpPr/>
          <p:nvPr/>
        </p:nvSpPr>
        <p:spPr>
          <a:xfrm rot="-10663601">
            <a:off x="16930873" y="8453851"/>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250"/>
                                        <p:tgtEl>
                                          <p:spTgt spid="20"/>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03671" y="-2663147"/>
            <a:ext cx="21597373" cy="13174397"/>
          </a:xfrm>
          <a:custGeom>
            <a:avLst/>
            <a:gdLst/>
            <a:ahLst/>
            <a:cxnLst/>
            <a:rect l="l" t="t" r="r" b="b"/>
            <a:pathLst>
              <a:path w="21597373" h="13174397">
                <a:moveTo>
                  <a:pt x="0" y="0"/>
                </a:moveTo>
                <a:lnTo>
                  <a:pt x="21597373" y="0"/>
                </a:lnTo>
                <a:lnTo>
                  <a:pt x="21597373" y="13174398"/>
                </a:lnTo>
                <a:lnTo>
                  <a:pt x="0" y="13174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7282" y="4095910"/>
            <a:ext cx="3749578" cy="3844449"/>
            <a:chOff x="0" y="0"/>
            <a:chExt cx="792742" cy="812800"/>
          </a:xfrm>
        </p:grpSpPr>
        <p:sp>
          <p:nvSpPr>
            <p:cNvPr id="4" name="Freeform 4"/>
            <p:cNvSpPr/>
            <p:nvPr/>
          </p:nvSpPr>
          <p:spPr>
            <a:xfrm>
              <a:off x="0" y="0"/>
              <a:ext cx="792742" cy="812800"/>
            </a:xfrm>
            <a:custGeom>
              <a:avLst/>
              <a:gdLst/>
              <a:ahLst/>
              <a:cxnLst/>
              <a:rect l="l" t="t" r="r" b="b"/>
              <a:pathLst>
                <a:path w="792742" h="812800">
                  <a:moveTo>
                    <a:pt x="396371" y="0"/>
                  </a:moveTo>
                  <a:cubicBezTo>
                    <a:pt x="177461" y="0"/>
                    <a:pt x="0" y="181951"/>
                    <a:pt x="0" y="406400"/>
                  </a:cubicBezTo>
                  <a:cubicBezTo>
                    <a:pt x="0" y="630849"/>
                    <a:pt x="177461" y="812800"/>
                    <a:pt x="396371" y="812800"/>
                  </a:cubicBezTo>
                  <a:cubicBezTo>
                    <a:pt x="615281" y="812800"/>
                    <a:pt x="792742" y="630849"/>
                    <a:pt x="792742" y="406400"/>
                  </a:cubicBezTo>
                  <a:cubicBezTo>
                    <a:pt x="792742" y="181951"/>
                    <a:pt x="615281" y="0"/>
                    <a:pt x="396371" y="0"/>
                  </a:cubicBezTo>
                  <a:close/>
                </a:path>
              </a:pathLst>
            </a:custGeom>
            <a:blipFill>
              <a:blip r:embed="rId4"/>
              <a:stretch>
                <a:fillRect t="-15100" b="-15100"/>
              </a:stretch>
            </a:blipFill>
            <a:ln w="38100" cap="sq">
              <a:solidFill>
                <a:srgbClr val="000000"/>
              </a:solidFill>
              <a:prstDash val="solid"/>
              <a:miter/>
            </a:ln>
          </p:spPr>
          <p:txBody>
            <a:bodyPr/>
            <a:lstStyle/>
            <a:p>
              <a:endParaRPr lang="en-US"/>
            </a:p>
          </p:txBody>
        </p:sp>
      </p:grpSp>
      <p:grpSp>
        <p:nvGrpSpPr>
          <p:cNvPr id="5" name="Group 5"/>
          <p:cNvGrpSpPr/>
          <p:nvPr/>
        </p:nvGrpSpPr>
        <p:grpSpPr>
          <a:xfrm>
            <a:off x="3089330" y="4095910"/>
            <a:ext cx="3749578" cy="3844449"/>
            <a:chOff x="0" y="0"/>
            <a:chExt cx="792742" cy="812800"/>
          </a:xfrm>
        </p:grpSpPr>
        <p:sp>
          <p:nvSpPr>
            <p:cNvPr id="6" name="Freeform 6"/>
            <p:cNvSpPr/>
            <p:nvPr/>
          </p:nvSpPr>
          <p:spPr>
            <a:xfrm>
              <a:off x="0" y="0"/>
              <a:ext cx="792742" cy="812800"/>
            </a:xfrm>
            <a:custGeom>
              <a:avLst/>
              <a:gdLst/>
              <a:ahLst/>
              <a:cxnLst/>
              <a:rect l="l" t="t" r="r" b="b"/>
              <a:pathLst>
                <a:path w="792742" h="812800">
                  <a:moveTo>
                    <a:pt x="396371" y="0"/>
                  </a:moveTo>
                  <a:cubicBezTo>
                    <a:pt x="177461" y="0"/>
                    <a:pt x="0" y="181951"/>
                    <a:pt x="0" y="406400"/>
                  </a:cubicBezTo>
                  <a:cubicBezTo>
                    <a:pt x="0" y="630849"/>
                    <a:pt x="177461" y="812800"/>
                    <a:pt x="396371" y="812800"/>
                  </a:cubicBezTo>
                  <a:cubicBezTo>
                    <a:pt x="615281" y="812800"/>
                    <a:pt x="792742" y="630849"/>
                    <a:pt x="792742" y="406400"/>
                  </a:cubicBezTo>
                  <a:cubicBezTo>
                    <a:pt x="792742" y="181951"/>
                    <a:pt x="615281" y="0"/>
                    <a:pt x="396371" y="0"/>
                  </a:cubicBezTo>
                  <a:close/>
                </a:path>
              </a:pathLst>
            </a:custGeom>
            <a:blipFill>
              <a:blip r:embed="rId5"/>
              <a:stretch>
                <a:fillRect l="-8497" r="-8497"/>
              </a:stretch>
            </a:blipFill>
            <a:ln w="38100" cap="sq">
              <a:solidFill>
                <a:srgbClr val="000000"/>
              </a:solidFill>
              <a:prstDash val="solid"/>
              <a:miter/>
            </a:ln>
          </p:spPr>
          <p:txBody>
            <a:bodyPr/>
            <a:lstStyle/>
            <a:p>
              <a:endParaRPr lang="en-US"/>
            </a:p>
          </p:txBody>
        </p:sp>
      </p:grpSp>
      <p:grpSp>
        <p:nvGrpSpPr>
          <p:cNvPr id="7" name="Group 7"/>
          <p:cNvGrpSpPr/>
          <p:nvPr/>
        </p:nvGrpSpPr>
        <p:grpSpPr>
          <a:xfrm>
            <a:off x="5875105" y="4095910"/>
            <a:ext cx="3749578" cy="3844449"/>
            <a:chOff x="0" y="0"/>
            <a:chExt cx="792742" cy="812800"/>
          </a:xfrm>
        </p:grpSpPr>
        <p:sp>
          <p:nvSpPr>
            <p:cNvPr id="8" name="Freeform 8"/>
            <p:cNvSpPr/>
            <p:nvPr/>
          </p:nvSpPr>
          <p:spPr>
            <a:xfrm>
              <a:off x="0" y="0"/>
              <a:ext cx="792742" cy="812800"/>
            </a:xfrm>
            <a:custGeom>
              <a:avLst/>
              <a:gdLst/>
              <a:ahLst/>
              <a:cxnLst/>
              <a:rect l="l" t="t" r="r" b="b"/>
              <a:pathLst>
                <a:path w="792742" h="812800">
                  <a:moveTo>
                    <a:pt x="396371" y="0"/>
                  </a:moveTo>
                  <a:cubicBezTo>
                    <a:pt x="177461" y="0"/>
                    <a:pt x="0" y="181951"/>
                    <a:pt x="0" y="406400"/>
                  </a:cubicBezTo>
                  <a:cubicBezTo>
                    <a:pt x="0" y="630849"/>
                    <a:pt x="177461" y="812800"/>
                    <a:pt x="396371" y="812800"/>
                  </a:cubicBezTo>
                  <a:cubicBezTo>
                    <a:pt x="615281" y="812800"/>
                    <a:pt x="792742" y="630849"/>
                    <a:pt x="792742" y="406400"/>
                  </a:cubicBezTo>
                  <a:cubicBezTo>
                    <a:pt x="792742" y="181951"/>
                    <a:pt x="615281" y="0"/>
                    <a:pt x="396371" y="0"/>
                  </a:cubicBezTo>
                  <a:close/>
                </a:path>
              </a:pathLst>
            </a:custGeom>
            <a:blipFill>
              <a:blip r:embed="rId6"/>
              <a:stretch>
                <a:fillRect t="-4559" b="-42005"/>
              </a:stretch>
            </a:blipFill>
            <a:ln w="38100" cap="sq">
              <a:solidFill>
                <a:srgbClr val="000000"/>
              </a:solidFill>
              <a:prstDash val="solid"/>
              <a:miter/>
            </a:ln>
          </p:spPr>
          <p:txBody>
            <a:bodyPr/>
            <a:lstStyle/>
            <a:p>
              <a:endParaRPr lang="en-US"/>
            </a:p>
          </p:txBody>
        </p:sp>
      </p:grpSp>
      <p:grpSp>
        <p:nvGrpSpPr>
          <p:cNvPr id="9" name="Group 9"/>
          <p:cNvGrpSpPr/>
          <p:nvPr/>
        </p:nvGrpSpPr>
        <p:grpSpPr>
          <a:xfrm>
            <a:off x="8660881" y="4095910"/>
            <a:ext cx="3749578" cy="3844449"/>
            <a:chOff x="0" y="0"/>
            <a:chExt cx="792742" cy="812800"/>
          </a:xfrm>
        </p:grpSpPr>
        <p:sp>
          <p:nvSpPr>
            <p:cNvPr id="10" name="Freeform 10"/>
            <p:cNvSpPr/>
            <p:nvPr/>
          </p:nvSpPr>
          <p:spPr>
            <a:xfrm>
              <a:off x="0" y="0"/>
              <a:ext cx="792742" cy="812800"/>
            </a:xfrm>
            <a:custGeom>
              <a:avLst/>
              <a:gdLst/>
              <a:ahLst/>
              <a:cxnLst/>
              <a:rect l="l" t="t" r="r" b="b"/>
              <a:pathLst>
                <a:path w="792742" h="812800">
                  <a:moveTo>
                    <a:pt x="396371" y="0"/>
                  </a:moveTo>
                  <a:cubicBezTo>
                    <a:pt x="177461" y="0"/>
                    <a:pt x="0" y="181951"/>
                    <a:pt x="0" y="406400"/>
                  </a:cubicBezTo>
                  <a:cubicBezTo>
                    <a:pt x="0" y="630849"/>
                    <a:pt x="177461" y="812800"/>
                    <a:pt x="396371" y="812800"/>
                  </a:cubicBezTo>
                  <a:cubicBezTo>
                    <a:pt x="615281" y="812800"/>
                    <a:pt x="792742" y="630849"/>
                    <a:pt x="792742" y="406400"/>
                  </a:cubicBezTo>
                  <a:cubicBezTo>
                    <a:pt x="792742" y="181951"/>
                    <a:pt x="615281" y="0"/>
                    <a:pt x="396371" y="0"/>
                  </a:cubicBezTo>
                  <a:close/>
                </a:path>
              </a:pathLst>
            </a:custGeom>
            <a:blipFill>
              <a:blip r:embed="rId7"/>
              <a:stretch>
                <a:fillRect l="-14832" r="-4638"/>
              </a:stretch>
            </a:blipFill>
            <a:ln w="38100" cap="sq">
              <a:solidFill>
                <a:srgbClr val="000000"/>
              </a:solidFill>
              <a:prstDash val="solid"/>
              <a:miter/>
            </a:ln>
          </p:spPr>
          <p:txBody>
            <a:bodyPr/>
            <a:lstStyle/>
            <a:p>
              <a:endParaRPr lang="en-US"/>
            </a:p>
          </p:txBody>
        </p:sp>
      </p:grpSp>
      <p:grpSp>
        <p:nvGrpSpPr>
          <p:cNvPr id="11" name="Group 11"/>
          <p:cNvGrpSpPr/>
          <p:nvPr/>
        </p:nvGrpSpPr>
        <p:grpSpPr>
          <a:xfrm>
            <a:off x="11446656" y="4095910"/>
            <a:ext cx="3749578" cy="3844449"/>
            <a:chOff x="0" y="0"/>
            <a:chExt cx="792742" cy="812800"/>
          </a:xfrm>
        </p:grpSpPr>
        <p:sp>
          <p:nvSpPr>
            <p:cNvPr id="12" name="Freeform 12"/>
            <p:cNvSpPr/>
            <p:nvPr/>
          </p:nvSpPr>
          <p:spPr>
            <a:xfrm>
              <a:off x="0" y="0"/>
              <a:ext cx="792742" cy="812800"/>
            </a:xfrm>
            <a:custGeom>
              <a:avLst/>
              <a:gdLst/>
              <a:ahLst/>
              <a:cxnLst/>
              <a:rect l="l" t="t" r="r" b="b"/>
              <a:pathLst>
                <a:path w="792742" h="812800">
                  <a:moveTo>
                    <a:pt x="396371" y="0"/>
                  </a:moveTo>
                  <a:cubicBezTo>
                    <a:pt x="177461" y="0"/>
                    <a:pt x="0" y="181951"/>
                    <a:pt x="0" y="406400"/>
                  </a:cubicBezTo>
                  <a:cubicBezTo>
                    <a:pt x="0" y="630849"/>
                    <a:pt x="177461" y="812800"/>
                    <a:pt x="396371" y="812800"/>
                  </a:cubicBezTo>
                  <a:cubicBezTo>
                    <a:pt x="615281" y="812800"/>
                    <a:pt x="792742" y="630849"/>
                    <a:pt x="792742" y="406400"/>
                  </a:cubicBezTo>
                  <a:cubicBezTo>
                    <a:pt x="792742" y="181951"/>
                    <a:pt x="615281" y="0"/>
                    <a:pt x="396371" y="0"/>
                  </a:cubicBezTo>
                  <a:close/>
                </a:path>
              </a:pathLst>
            </a:custGeom>
            <a:blipFill>
              <a:blip r:embed="rId8"/>
              <a:stretch>
                <a:fillRect b="-46564"/>
              </a:stretch>
            </a:blipFill>
            <a:ln w="38100" cap="sq">
              <a:solidFill>
                <a:srgbClr val="000000"/>
              </a:solidFill>
              <a:prstDash val="solid"/>
              <a:miter/>
            </a:ln>
          </p:spPr>
          <p:txBody>
            <a:bodyPr/>
            <a:lstStyle/>
            <a:p>
              <a:endParaRPr lang="en-US"/>
            </a:p>
          </p:txBody>
        </p:sp>
      </p:grpSp>
      <p:grpSp>
        <p:nvGrpSpPr>
          <p:cNvPr id="13" name="Group 13"/>
          <p:cNvGrpSpPr/>
          <p:nvPr/>
        </p:nvGrpSpPr>
        <p:grpSpPr>
          <a:xfrm>
            <a:off x="14231288" y="4099663"/>
            <a:ext cx="3749578" cy="3844449"/>
            <a:chOff x="0" y="0"/>
            <a:chExt cx="792742" cy="812800"/>
          </a:xfrm>
        </p:grpSpPr>
        <p:sp>
          <p:nvSpPr>
            <p:cNvPr id="14" name="Freeform 14"/>
            <p:cNvSpPr/>
            <p:nvPr/>
          </p:nvSpPr>
          <p:spPr>
            <a:xfrm>
              <a:off x="0" y="0"/>
              <a:ext cx="792742" cy="812800"/>
            </a:xfrm>
            <a:custGeom>
              <a:avLst/>
              <a:gdLst/>
              <a:ahLst/>
              <a:cxnLst/>
              <a:rect l="l" t="t" r="r" b="b"/>
              <a:pathLst>
                <a:path w="792742" h="812800">
                  <a:moveTo>
                    <a:pt x="396371" y="0"/>
                  </a:moveTo>
                  <a:cubicBezTo>
                    <a:pt x="177461" y="0"/>
                    <a:pt x="0" y="181951"/>
                    <a:pt x="0" y="406400"/>
                  </a:cubicBezTo>
                  <a:cubicBezTo>
                    <a:pt x="0" y="630849"/>
                    <a:pt x="177461" y="812800"/>
                    <a:pt x="396371" y="812800"/>
                  </a:cubicBezTo>
                  <a:cubicBezTo>
                    <a:pt x="615281" y="812800"/>
                    <a:pt x="792742" y="630849"/>
                    <a:pt x="792742" y="406400"/>
                  </a:cubicBezTo>
                  <a:cubicBezTo>
                    <a:pt x="792742" y="181951"/>
                    <a:pt x="615281" y="0"/>
                    <a:pt x="396371" y="0"/>
                  </a:cubicBezTo>
                  <a:close/>
                </a:path>
              </a:pathLst>
            </a:custGeom>
            <a:blipFill>
              <a:blip r:embed="rId9"/>
              <a:stretch>
                <a:fillRect t="-11376" b="-11376"/>
              </a:stretch>
            </a:blipFill>
            <a:ln w="38100" cap="sq">
              <a:solidFill>
                <a:srgbClr val="000000"/>
              </a:solidFill>
              <a:prstDash val="solid"/>
              <a:miter/>
            </a:ln>
          </p:spPr>
          <p:txBody>
            <a:bodyPr/>
            <a:lstStyle/>
            <a:p>
              <a:endParaRPr lang="en-US"/>
            </a:p>
          </p:txBody>
        </p:sp>
      </p:grpSp>
      <p:sp>
        <p:nvSpPr>
          <p:cNvPr id="15" name="TextBox 15"/>
          <p:cNvSpPr txBox="1"/>
          <p:nvPr/>
        </p:nvSpPr>
        <p:spPr>
          <a:xfrm>
            <a:off x="1497512" y="1441759"/>
            <a:ext cx="17678400" cy="1526058"/>
          </a:xfrm>
          <a:prstGeom prst="rect">
            <a:avLst/>
          </a:prstGeom>
        </p:spPr>
        <p:txBody>
          <a:bodyPr lIns="0" tIns="0" rIns="0" bIns="0" rtlCol="0" anchor="t">
            <a:spAutoFit/>
          </a:bodyPr>
          <a:lstStyle/>
          <a:p>
            <a:pPr algn="ctr">
              <a:lnSpc>
                <a:spcPts val="11722"/>
              </a:lnSpc>
            </a:pPr>
            <a:r>
              <a:rPr lang="en-US" sz="10656" b="1">
                <a:solidFill>
                  <a:srgbClr val="FFFFFF"/>
                </a:solidFill>
                <a:latin typeface="Canva Sans Bold"/>
                <a:ea typeface="Canva Sans Bold"/>
                <a:cs typeface="Canva Sans Bold"/>
                <a:sym typeface="Canva Sans Bold"/>
              </a:rPr>
              <a:t>OUR TEA</a:t>
            </a:r>
            <a:r>
              <a:rPr lang="en-US" sz="10656" b="1">
                <a:solidFill>
                  <a:srgbClr val="001B52"/>
                </a:solidFill>
                <a:latin typeface="Canva Sans Bold"/>
                <a:ea typeface="Canva Sans Bold"/>
                <a:cs typeface="Canva Sans Bold"/>
                <a:sym typeface="Canva Sans Bold"/>
              </a:rPr>
              <a:t>M MEMBERS</a:t>
            </a:r>
          </a:p>
        </p:txBody>
      </p:sp>
      <p:sp>
        <p:nvSpPr>
          <p:cNvPr id="16" name="TextBox 16"/>
          <p:cNvSpPr txBox="1"/>
          <p:nvPr/>
        </p:nvSpPr>
        <p:spPr>
          <a:xfrm>
            <a:off x="15039704" y="8088243"/>
            <a:ext cx="2672236" cy="471805"/>
          </a:xfrm>
          <a:prstGeom prst="rect">
            <a:avLst/>
          </a:prstGeom>
        </p:spPr>
        <p:txBody>
          <a:bodyPr lIns="0" tIns="0" rIns="0" bIns="0" rtlCol="0" anchor="t">
            <a:spAutoFit/>
          </a:bodyPr>
          <a:lstStyle/>
          <a:p>
            <a:pPr algn="ctr">
              <a:lnSpc>
                <a:spcPts val="3380"/>
              </a:lnSpc>
            </a:pPr>
            <a:r>
              <a:rPr lang="en-US" sz="2600" b="1" dirty="0">
                <a:solidFill>
                  <a:srgbClr val="002266"/>
                </a:solidFill>
                <a:latin typeface="Calibri (MS) Bold"/>
                <a:ea typeface="Calibri (MS) Bold"/>
                <a:cs typeface="Calibri (MS) Bold"/>
                <a:sym typeface="Calibri (MS) Bold"/>
              </a:rPr>
              <a:t>Mohab Fekry</a:t>
            </a:r>
          </a:p>
        </p:txBody>
      </p:sp>
      <p:sp>
        <p:nvSpPr>
          <p:cNvPr id="17" name="Freeform 17"/>
          <p:cNvSpPr/>
          <p:nvPr/>
        </p:nvSpPr>
        <p:spPr>
          <a:xfrm rot="-10663601">
            <a:off x="16930873" y="8453851"/>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8" name="Freeform 18"/>
          <p:cNvSpPr/>
          <p:nvPr/>
        </p:nvSpPr>
        <p:spPr>
          <a:xfrm rot="7102681">
            <a:off x="17578801" y="-2057400"/>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9" name="TextBox 19"/>
          <p:cNvSpPr txBox="1"/>
          <p:nvPr/>
        </p:nvSpPr>
        <p:spPr>
          <a:xfrm>
            <a:off x="370230" y="8099653"/>
            <a:ext cx="3143683" cy="471805"/>
          </a:xfrm>
          <a:prstGeom prst="rect">
            <a:avLst/>
          </a:prstGeom>
        </p:spPr>
        <p:txBody>
          <a:bodyPr lIns="0" tIns="0" rIns="0" bIns="0" rtlCol="0" anchor="t">
            <a:spAutoFit/>
          </a:bodyPr>
          <a:lstStyle/>
          <a:p>
            <a:pPr algn="ctr">
              <a:lnSpc>
                <a:spcPts val="3380"/>
              </a:lnSpc>
            </a:pPr>
            <a:r>
              <a:rPr lang="en-US" sz="2600" b="1" dirty="0">
                <a:solidFill>
                  <a:srgbClr val="FCFDFE"/>
                </a:solidFill>
                <a:latin typeface="Calibri (MS) Bold"/>
                <a:ea typeface="Calibri (MS) Bold"/>
                <a:cs typeface="Calibri (MS) Bold"/>
                <a:sym typeface="Calibri (MS) Bold"/>
              </a:rPr>
              <a:t>Israa Ahmed Helmy</a:t>
            </a:r>
          </a:p>
        </p:txBody>
      </p:sp>
      <p:sp>
        <p:nvSpPr>
          <p:cNvPr id="20" name="TextBox 20"/>
          <p:cNvSpPr txBox="1"/>
          <p:nvPr/>
        </p:nvSpPr>
        <p:spPr>
          <a:xfrm>
            <a:off x="3628001" y="8088243"/>
            <a:ext cx="2672236" cy="471805"/>
          </a:xfrm>
          <a:prstGeom prst="rect">
            <a:avLst/>
          </a:prstGeom>
        </p:spPr>
        <p:txBody>
          <a:bodyPr lIns="0" tIns="0" rIns="0" bIns="0" rtlCol="0" anchor="t">
            <a:spAutoFit/>
          </a:bodyPr>
          <a:lstStyle/>
          <a:p>
            <a:pPr algn="ctr">
              <a:lnSpc>
                <a:spcPts val="3380"/>
              </a:lnSpc>
            </a:pPr>
            <a:r>
              <a:rPr lang="en-US" sz="2600" b="1">
                <a:solidFill>
                  <a:srgbClr val="FFFFFF"/>
                </a:solidFill>
                <a:latin typeface="Calibri (MS) Bold"/>
                <a:ea typeface="Calibri (MS) Bold"/>
                <a:cs typeface="Calibri (MS) Bold"/>
                <a:sym typeface="Calibri (MS) Bold"/>
              </a:rPr>
              <a:t>Lilian Ezzat</a:t>
            </a:r>
          </a:p>
        </p:txBody>
      </p:sp>
      <p:sp>
        <p:nvSpPr>
          <p:cNvPr id="21" name="TextBox 21"/>
          <p:cNvSpPr txBox="1"/>
          <p:nvPr/>
        </p:nvSpPr>
        <p:spPr>
          <a:xfrm>
            <a:off x="6452714" y="8099653"/>
            <a:ext cx="2672236" cy="471805"/>
          </a:xfrm>
          <a:prstGeom prst="rect">
            <a:avLst/>
          </a:prstGeom>
        </p:spPr>
        <p:txBody>
          <a:bodyPr lIns="0" tIns="0" rIns="0" bIns="0" rtlCol="0" anchor="t">
            <a:spAutoFit/>
          </a:bodyPr>
          <a:lstStyle/>
          <a:p>
            <a:pPr marL="0" lvl="0" indent="0" algn="ctr">
              <a:lnSpc>
                <a:spcPts val="3380"/>
              </a:lnSpc>
              <a:spcBef>
                <a:spcPct val="0"/>
              </a:spcBef>
            </a:pPr>
            <a:r>
              <a:rPr lang="en-US" sz="2600" b="1" u="none" strike="noStrike">
                <a:solidFill>
                  <a:srgbClr val="FCFDFE"/>
                </a:solidFill>
                <a:latin typeface="Calibri (MS) Bold"/>
                <a:ea typeface="Calibri (MS) Bold"/>
                <a:cs typeface="Calibri (MS) Bold"/>
                <a:sym typeface="Calibri (MS) Bold"/>
              </a:rPr>
              <a:t>Esraa Yasser</a:t>
            </a:r>
          </a:p>
        </p:txBody>
      </p:sp>
      <p:sp>
        <p:nvSpPr>
          <p:cNvPr id="22" name="TextBox 22"/>
          <p:cNvSpPr txBox="1"/>
          <p:nvPr/>
        </p:nvSpPr>
        <p:spPr>
          <a:xfrm>
            <a:off x="9662783" y="8088243"/>
            <a:ext cx="3165129" cy="471805"/>
          </a:xfrm>
          <a:prstGeom prst="rect">
            <a:avLst/>
          </a:prstGeom>
        </p:spPr>
        <p:txBody>
          <a:bodyPr lIns="0" tIns="0" rIns="0" bIns="0" rtlCol="0" anchor="t">
            <a:spAutoFit/>
          </a:bodyPr>
          <a:lstStyle/>
          <a:p>
            <a:pPr algn="ctr">
              <a:lnSpc>
                <a:spcPts val="3380"/>
              </a:lnSpc>
            </a:pPr>
            <a:r>
              <a:rPr lang="en-US" sz="2600">
                <a:solidFill>
                  <a:srgbClr val="FFFFFF"/>
                </a:solidFill>
                <a:latin typeface="Calibri (MS)"/>
                <a:ea typeface="Calibri (MS)"/>
                <a:cs typeface="Calibri (MS)"/>
                <a:sym typeface="Calibri (MS)"/>
              </a:rPr>
              <a:t>Ahmed </a:t>
            </a:r>
            <a:r>
              <a:rPr lang="en-US" sz="2600">
                <a:solidFill>
                  <a:srgbClr val="001B52"/>
                </a:solidFill>
                <a:latin typeface="Calibri (MS)"/>
                <a:ea typeface="Calibri (MS)"/>
                <a:cs typeface="Calibri (MS)"/>
                <a:sym typeface="Calibri (MS)"/>
              </a:rPr>
              <a:t>Gamal</a:t>
            </a:r>
          </a:p>
        </p:txBody>
      </p:sp>
      <p:sp>
        <p:nvSpPr>
          <p:cNvPr id="23" name="TextBox 23"/>
          <p:cNvSpPr txBox="1"/>
          <p:nvPr/>
        </p:nvSpPr>
        <p:spPr>
          <a:xfrm>
            <a:off x="12410458" y="8088243"/>
            <a:ext cx="2672236" cy="471805"/>
          </a:xfrm>
          <a:prstGeom prst="rect">
            <a:avLst/>
          </a:prstGeom>
        </p:spPr>
        <p:txBody>
          <a:bodyPr lIns="0" tIns="0" rIns="0" bIns="0" rtlCol="0" anchor="t">
            <a:spAutoFit/>
          </a:bodyPr>
          <a:lstStyle/>
          <a:p>
            <a:pPr algn="ctr">
              <a:lnSpc>
                <a:spcPts val="3380"/>
              </a:lnSpc>
            </a:pPr>
            <a:r>
              <a:rPr lang="en-US" sz="2600" b="1">
                <a:solidFill>
                  <a:srgbClr val="001B52"/>
                </a:solidFill>
                <a:latin typeface="Calibri (MS) Bold"/>
                <a:ea typeface="Calibri (MS) Bold"/>
                <a:cs typeface="Calibri (MS) Bold"/>
                <a:sym typeface="Calibri (MS) Bold"/>
              </a:rPr>
              <a:t>Mostafa Hossam</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2" presetClass="entr" presetSubtype="8"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ID="2" presetClass="entr" presetSubtype="8"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0-#ppt_w/2"/>
                                          </p:val>
                                        </p:tav>
                                        <p:tav tm="100000">
                                          <p:val>
                                            <p:strVal val="#ppt_x"/>
                                          </p:val>
                                        </p:tav>
                                      </p:tavLst>
                                    </p:anim>
                                    <p:anim calcmode="lin" valueType="num">
                                      <p:cBhvr additive="base">
                                        <p:cTn id="43" dur="500" fill="hold"/>
                                        <p:tgtEl>
                                          <p:spTgt spid="20"/>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2" presetClass="entr" presetSubtype="8"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0-#ppt_w/2"/>
                                          </p:val>
                                        </p:tav>
                                        <p:tav tm="100000">
                                          <p:val>
                                            <p:strVal val="#ppt_x"/>
                                          </p:val>
                                        </p:tav>
                                      </p:tavLst>
                                    </p:anim>
                                    <p:anim calcmode="lin" valueType="num">
                                      <p:cBhvr additive="base">
                                        <p:cTn id="48" dur="500" fill="hold"/>
                                        <p:tgtEl>
                                          <p:spTgt spid="21"/>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 presetClass="entr" presetSubtype="8"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0-#ppt_w/2"/>
                                          </p:val>
                                        </p:tav>
                                        <p:tav tm="100000">
                                          <p:val>
                                            <p:strVal val="#ppt_x"/>
                                          </p:val>
                                        </p:tav>
                                      </p:tavLst>
                                    </p:anim>
                                    <p:anim calcmode="lin" valueType="num">
                                      <p:cBhvr additive="base">
                                        <p:cTn id="53" dur="500" fill="hold"/>
                                        <p:tgtEl>
                                          <p:spTgt spid="22"/>
                                        </p:tgtEl>
                                        <p:attrNameLst>
                                          <p:attrName>ppt_y</p:attrName>
                                        </p:attrNameLst>
                                      </p:cBhvr>
                                      <p:tavLst>
                                        <p:tav tm="0">
                                          <p:val>
                                            <p:strVal val="#ppt_y"/>
                                          </p:val>
                                        </p:tav>
                                        <p:tav tm="100000">
                                          <p:val>
                                            <p:strVal val="#ppt_y"/>
                                          </p:val>
                                        </p:tav>
                                      </p:tavLst>
                                    </p:anim>
                                  </p:childTnLst>
                                </p:cTn>
                              </p:par>
                            </p:childTnLst>
                          </p:cTn>
                        </p:par>
                        <p:par>
                          <p:cTn id="54" fill="hold">
                            <p:stCondLst>
                              <p:cond delay="5500"/>
                            </p:stCondLst>
                            <p:childTnLst>
                              <p:par>
                                <p:cTn id="55" presetID="2" presetClass="entr" presetSubtype="8"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0-#ppt_w/2"/>
                                          </p:val>
                                        </p:tav>
                                        <p:tav tm="100000">
                                          <p:val>
                                            <p:strVal val="#ppt_x"/>
                                          </p:val>
                                        </p:tav>
                                      </p:tavLst>
                                    </p:anim>
                                    <p:anim calcmode="lin" valueType="num">
                                      <p:cBhvr additive="base">
                                        <p:cTn id="58" dur="500" fill="hold"/>
                                        <p:tgtEl>
                                          <p:spTgt spid="23"/>
                                        </p:tgtEl>
                                        <p:attrNameLst>
                                          <p:attrName>ppt_y</p:attrName>
                                        </p:attrNameLst>
                                      </p:cBhvr>
                                      <p:tavLst>
                                        <p:tav tm="0">
                                          <p:val>
                                            <p:strVal val="#ppt_y"/>
                                          </p:val>
                                        </p:tav>
                                        <p:tav tm="100000">
                                          <p:val>
                                            <p:strVal val="#ppt_y"/>
                                          </p:val>
                                        </p:tav>
                                      </p:tavLst>
                                    </p:anim>
                                  </p:childTnLst>
                                </p:cTn>
                              </p:par>
                            </p:childTnLst>
                          </p:cTn>
                        </p:par>
                        <p:par>
                          <p:cTn id="59" fill="hold">
                            <p:stCondLst>
                              <p:cond delay="6000"/>
                            </p:stCondLst>
                            <p:childTnLst>
                              <p:par>
                                <p:cTn id="60" presetID="2" presetClass="entr" presetSubtype="8"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0-#ppt_w/2"/>
                                          </p:val>
                                        </p:tav>
                                        <p:tav tm="100000">
                                          <p:val>
                                            <p:strVal val="#ppt_x"/>
                                          </p:val>
                                        </p:tav>
                                      </p:tavLst>
                                    </p:anim>
                                    <p:anim calcmode="lin" valueType="num">
                                      <p:cBhvr additive="base">
                                        <p:cTn id="6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11535">
            <a:off x="-10946483" y="-2243235"/>
            <a:ext cx="19561053" cy="11932242"/>
          </a:xfrm>
          <a:custGeom>
            <a:avLst/>
            <a:gdLst/>
            <a:ahLst/>
            <a:cxnLst/>
            <a:rect l="l" t="t" r="r" b="b"/>
            <a:pathLst>
              <a:path w="19561053" h="11932242">
                <a:moveTo>
                  <a:pt x="0" y="0"/>
                </a:moveTo>
                <a:lnTo>
                  <a:pt x="19561053" y="0"/>
                </a:lnTo>
                <a:lnTo>
                  <a:pt x="19561053" y="11932242"/>
                </a:lnTo>
                <a:lnTo>
                  <a:pt x="0" y="119322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43204" y="1028700"/>
            <a:ext cx="6765714" cy="8935869"/>
            <a:chOff x="0" y="0"/>
            <a:chExt cx="1256153" cy="1659074"/>
          </a:xfrm>
        </p:grpSpPr>
        <p:sp>
          <p:nvSpPr>
            <p:cNvPr id="4" name="Freeform 4"/>
            <p:cNvSpPr/>
            <p:nvPr/>
          </p:nvSpPr>
          <p:spPr>
            <a:xfrm>
              <a:off x="0" y="0"/>
              <a:ext cx="1256157" cy="1659074"/>
            </a:xfrm>
            <a:custGeom>
              <a:avLst/>
              <a:gdLst/>
              <a:ahLst/>
              <a:cxnLst/>
              <a:rect l="l" t="t" r="r" b="b"/>
              <a:pathLst>
                <a:path w="1256157" h="1659074">
                  <a:moveTo>
                    <a:pt x="841892" y="38122"/>
                  </a:moveTo>
                  <a:cubicBezTo>
                    <a:pt x="820192" y="13865"/>
                    <a:pt x="789187" y="0"/>
                    <a:pt x="756641" y="0"/>
                  </a:cubicBezTo>
                  <a:lnTo>
                    <a:pt x="114385" y="0"/>
                  </a:lnTo>
                  <a:cubicBezTo>
                    <a:pt x="51213" y="1"/>
                    <a:pt x="1" y="51211"/>
                    <a:pt x="0" y="114384"/>
                  </a:cubicBezTo>
                  <a:lnTo>
                    <a:pt x="0" y="501214"/>
                  </a:lnTo>
                  <a:lnTo>
                    <a:pt x="0" y="1210589"/>
                  </a:lnTo>
                  <a:cubicBezTo>
                    <a:pt x="0" y="1273761"/>
                    <a:pt x="51211" y="1324973"/>
                    <a:pt x="114384" y="1324973"/>
                  </a:cubicBezTo>
                  <a:lnTo>
                    <a:pt x="383116" y="1324973"/>
                  </a:lnTo>
                  <a:cubicBezTo>
                    <a:pt x="415662" y="1324973"/>
                    <a:pt x="446668" y="1338837"/>
                    <a:pt x="468367" y="1363094"/>
                  </a:cubicBezTo>
                  <a:lnTo>
                    <a:pt x="699031" y="1620953"/>
                  </a:lnTo>
                  <a:cubicBezTo>
                    <a:pt x="720731" y="1645210"/>
                    <a:pt x="751737" y="1659074"/>
                    <a:pt x="784283" y="1659074"/>
                  </a:cubicBezTo>
                  <a:lnTo>
                    <a:pt x="1141769" y="1659074"/>
                  </a:lnTo>
                  <a:cubicBezTo>
                    <a:pt x="1172106" y="1659075"/>
                    <a:pt x="1201200" y="1647025"/>
                    <a:pt x="1222652" y="1625575"/>
                  </a:cubicBezTo>
                  <a:cubicBezTo>
                    <a:pt x="1244104" y="1604124"/>
                    <a:pt x="1256156" y="1575031"/>
                    <a:pt x="1256157" y="1544694"/>
                  </a:cubicBezTo>
                  <a:lnTo>
                    <a:pt x="1256157" y="562247"/>
                  </a:lnTo>
                  <a:cubicBezTo>
                    <a:pt x="1256157" y="522943"/>
                    <a:pt x="1241670" y="485019"/>
                    <a:pt x="1215465" y="455726"/>
                  </a:cubicBezTo>
                  <a:close/>
                </a:path>
              </a:pathLst>
            </a:custGeom>
            <a:blipFill>
              <a:blip r:embed="rId4"/>
              <a:stretch>
                <a:fillRect l="-64910" r="-33326"/>
              </a:stretch>
            </a:blipFill>
          </p:spPr>
          <p:txBody>
            <a:bodyPr/>
            <a:lstStyle/>
            <a:p>
              <a:endParaRPr lang="en-US"/>
            </a:p>
          </p:txBody>
        </p:sp>
      </p:grpSp>
      <p:sp>
        <p:nvSpPr>
          <p:cNvPr id="5" name="Freeform 5"/>
          <p:cNvSpPr/>
          <p:nvPr/>
        </p:nvSpPr>
        <p:spPr>
          <a:xfrm>
            <a:off x="11209739" y="1443335"/>
            <a:ext cx="41620" cy="8324091"/>
          </a:xfrm>
          <a:custGeom>
            <a:avLst/>
            <a:gdLst/>
            <a:ahLst/>
            <a:cxnLst/>
            <a:rect l="l" t="t" r="r" b="b"/>
            <a:pathLst>
              <a:path w="41620" h="8324091">
                <a:moveTo>
                  <a:pt x="0" y="0"/>
                </a:moveTo>
                <a:lnTo>
                  <a:pt x="41621" y="0"/>
                </a:lnTo>
                <a:lnTo>
                  <a:pt x="41621" y="8324091"/>
                </a:lnTo>
                <a:lnTo>
                  <a:pt x="0" y="8324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11353530" y="1356284"/>
            <a:ext cx="9571474" cy="602076"/>
            <a:chOff x="0" y="0"/>
            <a:chExt cx="1969439" cy="123884"/>
          </a:xfrm>
        </p:grpSpPr>
        <p:sp>
          <p:nvSpPr>
            <p:cNvPr id="7" name="Freeform 7"/>
            <p:cNvSpPr/>
            <p:nvPr/>
          </p:nvSpPr>
          <p:spPr>
            <a:xfrm>
              <a:off x="0" y="0"/>
              <a:ext cx="1969439" cy="123884"/>
            </a:xfrm>
            <a:custGeom>
              <a:avLst/>
              <a:gdLst/>
              <a:ahLst/>
              <a:cxnLst/>
              <a:rect l="l" t="t" r="r" b="b"/>
              <a:pathLst>
                <a:path w="1969439" h="123884">
                  <a:moveTo>
                    <a:pt x="15798" y="0"/>
                  </a:moveTo>
                  <a:lnTo>
                    <a:pt x="1953641" y="0"/>
                  </a:lnTo>
                  <a:cubicBezTo>
                    <a:pt x="1962366" y="0"/>
                    <a:pt x="1969439" y="7073"/>
                    <a:pt x="1969439" y="15798"/>
                  </a:cubicBezTo>
                  <a:lnTo>
                    <a:pt x="1969439" y="108086"/>
                  </a:lnTo>
                  <a:cubicBezTo>
                    <a:pt x="1969439" y="116811"/>
                    <a:pt x="1962366" y="123884"/>
                    <a:pt x="1953641" y="123884"/>
                  </a:cubicBezTo>
                  <a:lnTo>
                    <a:pt x="15798" y="123884"/>
                  </a:lnTo>
                  <a:cubicBezTo>
                    <a:pt x="7073" y="123884"/>
                    <a:pt x="0" y="116811"/>
                    <a:pt x="0" y="108086"/>
                  </a:cubicBezTo>
                  <a:lnTo>
                    <a:pt x="0" y="15798"/>
                  </a:lnTo>
                  <a:cubicBezTo>
                    <a:pt x="0" y="7073"/>
                    <a:pt x="7073" y="0"/>
                    <a:pt x="15798" y="0"/>
                  </a:cubicBezTo>
                  <a:close/>
                </a:path>
              </a:pathLst>
            </a:custGeom>
            <a:solidFill>
              <a:srgbClr val="002266"/>
            </a:solidFill>
          </p:spPr>
          <p:txBody>
            <a:bodyPr/>
            <a:lstStyle/>
            <a:p>
              <a:endParaRPr lang="en-US"/>
            </a:p>
          </p:txBody>
        </p:sp>
        <p:sp>
          <p:nvSpPr>
            <p:cNvPr id="8" name="TextBox 8"/>
            <p:cNvSpPr txBox="1"/>
            <p:nvPr/>
          </p:nvSpPr>
          <p:spPr>
            <a:xfrm>
              <a:off x="0" y="-38100"/>
              <a:ext cx="1969439" cy="161984"/>
            </a:xfrm>
            <a:prstGeom prst="rect">
              <a:avLst/>
            </a:prstGeom>
          </p:spPr>
          <p:txBody>
            <a:bodyPr lIns="50800" tIns="50800" rIns="50800" bIns="50800" rtlCol="0" anchor="ctr"/>
            <a:lstStyle/>
            <a:p>
              <a:pPr algn="ctr">
                <a:lnSpc>
                  <a:spcPts val="2983"/>
                </a:lnSpc>
              </a:pPr>
              <a:endParaRPr/>
            </a:p>
          </p:txBody>
        </p:sp>
      </p:grpSp>
      <p:sp>
        <p:nvSpPr>
          <p:cNvPr id="9" name="TextBox 9"/>
          <p:cNvSpPr txBox="1"/>
          <p:nvPr/>
        </p:nvSpPr>
        <p:spPr>
          <a:xfrm>
            <a:off x="11528553" y="1479285"/>
            <a:ext cx="3338731" cy="356074"/>
          </a:xfrm>
          <a:prstGeom prst="rect">
            <a:avLst/>
          </a:prstGeom>
        </p:spPr>
        <p:txBody>
          <a:bodyPr lIns="0" tIns="0" rIns="0" bIns="0" rtlCol="0" anchor="t">
            <a:spAutoFit/>
          </a:bodyPr>
          <a:lstStyle/>
          <a:p>
            <a:pPr algn="l">
              <a:lnSpc>
                <a:spcPts val="2983"/>
              </a:lnSpc>
              <a:spcBef>
                <a:spcPct val="0"/>
              </a:spcBef>
            </a:pPr>
            <a:r>
              <a:rPr lang="en-US" sz="2131" b="1" spc="-21">
                <a:solidFill>
                  <a:srgbClr val="FFFFFF"/>
                </a:solidFill>
                <a:latin typeface="Canva Sans Bold"/>
                <a:ea typeface="Canva Sans Bold"/>
                <a:cs typeface="Canva Sans Bold"/>
                <a:sym typeface="Canva Sans Bold"/>
              </a:rPr>
              <a:t>Team Members</a:t>
            </a:r>
          </a:p>
        </p:txBody>
      </p:sp>
      <p:sp>
        <p:nvSpPr>
          <p:cNvPr id="10" name="TextBox 10"/>
          <p:cNvSpPr txBox="1"/>
          <p:nvPr/>
        </p:nvSpPr>
        <p:spPr>
          <a:xfrm>
            <a:off x="10574253" y="1443335"/>
            <a:ext cx="395567" cy="356074"/>
          </a:xfrm>
          <a:prstGeom prst="rect">
            <a:avLst/>
          </a:prstGeom>
        </p:spPr>
        <p:txBody>
          <a:bodyPr lIns="0" tIns="0" rIns="0" bIns="0" rtlCol="0" anchor="t">
            <a:spAutoFit/>
          </a:bodyPr>
          <a:lstStyle/>
          <a:p>
            <a:pPr algn="ctr">
              <a:lnSpc>
                <a:spcPts val="2983"/>
              </a:lnSpc>
              <a:spcBef>
                <a:spcPct val="0"/>
              </a:spcBef>
            </a:pPr>
            <a:r>
              <a:rPr lang="en-US" sz="2131" b="1" spc="-21">
                <a:solidFill>
                  <a:srgbClr val="00205B"/>
                </a:solidFill>
                <a:latin typeface="Canva Sans Bold"/>
                <a:ea typeface="Canva Sans Bold"/>
                <a:cs typeface="Canva Sans Bold"/>
                <a:sym typeface="Canva Sans Bold"/>
              </a:rPr>
              <a:t>01</a:t>
            </a:r>
          </a:p>
        </p:txBody>
      </p:sp>
      <p:sp>
        <p:nvSpPr>
          <p:cNvPr id="11" name="TextBox 11"/>
          <p:cNvSpPr txBox="1"/>
          <p:nvPr/>
        </p:nvSpPr>
        <p:spPr>
          <a:xfrm>
            <a:off x="10574253" y="2162607"/>
            <a:ext cx="408409" cy="356074"/>
          </a:xfrm>
          <a:prstGeom prst="rect">
            <a:avLst/>
          </a:prstGeom>
        </p:spPr>
        <p:txBody>
          <a:bodyPr lIns="0" tIns="0" rIns="0" bIns="0" rtlCol="0" anchor="t">
            <a:spAutoFit/>
          </a:bodyPr>
          <a:lstStyle/>
          <a:p>
            <a:pPr algn="ctr">
              <a:lnSpc>
                <a:spcPts val="2983"/>
              </a:lnSpc>
              <a:spcBef>
                <a:spcPct val="0"/>
              </a:spcBef>
            </a:pPr>
            <a:r>
              <a:rPr lang="en-US" sz="2131" b="1" spc="-21">
                <a:solidFill>
                  <a:srgbClr val="00205B"/>
                </a:solidFill>
                <a:latin typeface="Canva Sans Bold"/>
                <a:ea typeface="Canva Sans Bold"/>
                <a:cs typeface="Canva Sans Bold"/>
                <a:sym typeface="Canva Sans Bold"/>
              </a:rPr>
              <a:t>02</a:t>
            </a:r>
          </a:p>
        </p:txBody>
      </p:sp>
      <p:sp>
        <p:nvSpPr>
          <p:cNvPr id="12" name="TextBox 12"/>
          <p:cNvSpPr txBox="1"/>
          <p:nvPr/>
        </p:nvSpPr>
        <p:spPr>
          <a:xfrm>
            <a:off x="10433271" y="2919979"/>
            <a:ext cx="697163" cy="356074"/>
          </a:xfrm>
          <a:prstGeom prst="rect">
            <a:avLst/>
          </a:prstGeom>
        </p:spPr>
        <p:txBody>
          <a:bodyPr lIns="0" tIns="0" rIns="0" bIns="0" rtlCol="0" anchor="t">
            <a:spAutoFit/>
          </a:bodyPr>
          <a:lstStyle/>
          <a:p>
            <a:pPr marL="0" lvl="0" indent="0" algn="ctr">
              <a:lnSpc>
                <a:spcPts val="2983"/>
              </a:lnSpc>
              <a:spcBef>
                <a:spcPct val="0"/>
              </a:spcBef>
            </a:pPr>
            <a:r>
              <a:rPr lang="en-US" sz="2131" b="1" u="none" spc="-21" dirty="0">
                <a:solidFill>
                  <a:srgbClr val="00205B"/>
                </a:solidFill>
                <a:latin typeface="Canva Sans Bold"/>
                <a:ea typeface="Canva Sans Bold"/>
                <a:cs typeface="Canva Sans Bold"/>
                <a:sym typeface="Canva Sans Bold"/>
              </a:rPr>
              <a:t>03</a:t>
            </a:r>
          </a:p>
        </p:txBody>
      </p:sp>
      <p:sp>
        <p:nvSpPr>
          <p:cNvPr id="13" name="TextBox 13"/>
          <p:cNvSpPr txBox="1"/>
          <p:nvPr/>
        </p:nvSpPr>
        <p:spPr>
          <a:xfrm>
            <a:off x="10570282" y="3722081"/>
            <a:ext cx="433370" cy="356074"/>
          </a:xfrm>
          <a:prstGeom prst="rect">
            <a:avLst/>
          </a:prstGeom>
        </p:spPr>
        <p:txBody>
          <a:bodyPr lIns="0" tIns="0" rIns="0" bIns="0" rtlCol="0" anchor="t">
            <a:spAutoFit/>
          </a:bodyPr>
          <a:lstStyle/>
          <a:p>
            <a:pPr marL="0" lvl="0" indent="0" algn="ctr">
              <a:lnSpc>
                <a:spcPts val="2983"/>
              </a:lnSpc>
              <a:spcBef>
                <a:spcPct val="0"/>
              </a:spcBef>
            </a:pPr>
            <a:r>
              <a:rPr lang="en-US" sz="2131" b="1" u="none" strike="noStrike" spc="-21">
                <a:solidFill>
                  <a:srgbClr val="00205B"/>
                </a:solidFill>
                <a:latin typeface="Canva Sans Bold"/>
                <a:ea typeface="Canva Sans Bold"/>
                <a:cs typeface="Canva Sans Bold"/>
                <a:sym typeface="Canva Sans Bold"/>
              </a:rPr>
              <a:t>04</a:t>
            </a:r>
          </a:p>
        </p:txBody>
      </p:sp>
      <p:sp>
        <p:nvSpPr>
          <p:cNvPr id="14" name="TextBox 14"/>
          <p:cNvSpPr txBox="1"/>
          <p:nvPr/>
        </p:nvSpPr>
        <p:spPr>
          <a:xfrm>
            <a:off x="10578783" y="4542408"/>
            <a:ext cx="426677" cy="356074"/>
          </a:xfrm>
          <a:prstGeom prst="rect">
            <a:avLst/>
          </a:prstGeom>
        </p:spPr>
        <p:txBody>
          <a:bodyPr lIns="0" tIns="0" rIns="0" bIns="0" rtlCol="0" anchor="t">
            <a:spAutoFit/>
          </a:bodyPr>
          <a:lstStyle/>
          <a:p>
            <a:pPr marL="0" lvl="0" indent="0" algn="ctr">
              <a:lnSpc>
                <a:spcPts val="2983"/>
              </a:lnSpc>
              <a:spcBef>
                <a:spcPct val="0"/>
              </a:spcBef>
            </a:pPr>
            <a:r>
              <a:rPr lang="en-US" sz="2131" b="1" u="none" strike="noStrike" spc="-21">
                <a:solidFill>
                  <a:srgbClr val="00205B"/>
                </a:solidFill>
                <a:latin typeface="Canva Sans Bold"/>
                <a:ea typeface="Canva Sans Bold"/>
                <a:cs typeface="Canva Sans Bold"/>
                <a:sym typeface="Canva Sans Bold"/>
              </a:rPr>
              <a:t>05</a:t>
            </a:r>
          </a:p>
        </p:txBody>
      </p:sp>
      <p:sp>
        <p:nvSpPr>
          <p:cNvPr id="15" name="TextBox 15"/>
          <p:cNvSpPr txBox="1"/>
          <p:nvPr/>
        </p:nvSpPr>
        <p:spPr>
          <a:xfrm>
            <a:off x="10577517" y="5408293"/>
            <a:ext cx="442232" cy="356074"/>
          </a:xfrm>
          <a:prstGeom prst="rect">
            <a:avLst/>
          </a:prstGeom>
        </p:spPr>
        <p:txBody>
          <a:bodyPr lIns="0" tIns="0" rIns="0" bIns="0" rtlCol="0" anchor="t">
            <a:spAutoFit/>
          </a:bodyPr>
          <a:lstStyle/>
          <a:p>
            <a:pPr marL="0" lvl="0" indent="0" algn="ctr">
              <a:lnSpc>
                <a:spcPts val="2983"/>
              </a:lnSpc>
              <a:spcBef>
                <a:spcPct val="0"/>
              </a:spcBef>
            </a:pPr>
            <a:r>
              <a:rPr lang="en-US" sz="2131" b="1" u="none" strike="noStrike" spc="-21">
                <a:solidFill>
                  <a:srgbClr val="00205B"/>
                </a:solidFill>
                <a:latin typeface="Canva Sans Bold"/>
                <a:ea typeface="Canva Sans Bold"/>
                <a:cs typeface="Canva Sans Bold"/>
                <a:sym typeface="Canva Sans Bold"/>
              </a:rPr>
              <a:t>06</a:t>
            </a:r>
          </a:p>
        </p:txBody>
      </p:sp>
      <p:sp>
        <p:nvSpPr>
          <p:cNvPr id="16" name="TextBox 16"/>
          <p:cNvSpPr txBox="1"/>
          <p:nvPr/>
        </p:nvSpPr>
        <p:spPr>
          <a:xfrm>
            <a:off x="10609531" y="6259573"/>
            <a:ext cx="386705" cy="356074"/>
          </a:xfrm>
          <a:prstGeom prst="rect">
            <a:avLst/>
          </a:prstGeom>
        </p:spPr>
        <p:txBody>
          <a:bodyPr lIns="0" tIns="0" rIns="0" bIns="0" rtlCol="0" anchor="t">
            <a:spAutoFit/>
          </a:bodyPr>
          <a:lstStyle/>
          <a:p>
            <a:pPr marL="0" lvl="0" indent="0" algn="ctr">
              <a:lnSpc>
                <a:spcPts val="2983"/>
              </a:lnSpc>
              <a:spcBef>
                <a:spcPct val="0"/>
              </a:spcBef>
            </a:pPr>
            <a:r>
              <a:rPr lang="en-US" sz="2131" b="1" u="none" strike="noStrike" spc="-21">
                <a:solidFill>
                  <a:srgbClr val="00205B"/>
                </a:solidFill>
                <a:latin typeface="Canva Sans Bold"/>
                <a:ea typeface="Canva Sans Bold"/>
                <a:cs typeface="Canva Sans Bold"/>
                <a:sym typeface="Canva Sans Bold"/>
              </a:rPr>
              <a:t>07</a:t>
            </a:r>
          </a:p>
        </p:txBody>
      </p:sp>
      <p:sp>
        <p:nvSpPr>
          <p:cNvPr id="17" name="TextBox 17"/>
          <p:cNvSpPr txBox="1"/>
          <p:nvPr/>
        </p:nvSpPr>
        <p:spPr>
          <a:xfrm>
            <a:off x="10587826" y="7017781"/>
            <a:ext cx="430114" cy="356074"/>
          </a:xfrm>
          <a:prstGeom prst="rect">
            <a:avLst/>
          </a:prstGeom>
        </p:spPr>
        <p:txBody>
          <a:bodyPr lIns="0" tIns="0" rIns="0" bIns="0" rtlCol="0" anchor="t">
            <a:spAutoFit/>
          </a:bodyPr>
          <a:lstStyle/>
          <a:p>
            <a:pPr marL="0" lvl="0" indent="0" algn="ctr">
              <a:lnSpc>
                <a:spcPts val="2983"/>
              </a:lnSpc>
              <a:spcBef>
                <a:spcPct val="0"/>
              </a:spcBef>
            </a:pPr>
            <a:r>
              <a:rPr lang="en-US" sz="2131" b="1" u="none" strike="noStrike" spc="-21">
                <a:solidFill>
                  <a:srgbClr val="00205B"/>
                </a:solidFill>
                <a:latin typeface="Canva Sans Bold"/>
                <a:ea typeface="Canva Sans Bold"/>
                <a:cs typeface="Canva Sans Bold"/>
                <a:sym typeface="Canva Sans Bold"/>
              </a:rPr>
              <a:t>08</a:t>
            </a:r>
          </a:p>
        </p:txBody>
      </p:sp>
      <p:sp>
        <p:nvSpPr>
          <p:cNvPr id="18" name="TextBox 18"/>
          <p:cNvSpPr txBox="1"/>
          <p:nvPr/>
        </p:nvSpPr>
        <p:spPr>
          <a:xfrm>
            <a:off x="10374503" y="7780211"/>
            <a:ext cx="835236" cy="356074"/>
          </a:xfrm>
          <a:prstGeom prst="rect">
            <a:avLst/>
          </a:prstGeom>
        </p:spPr>
        <p:txBody>
          <a:bodyPr lIns="0" tIns="0" rIns="0" bIns="0" rtlCol="0" anchor="t">
            <a:spAutoFit/>
          </a:bodyPr>
          <a:lstStyle/>
          <a:p>
            <a:pPr marL="0" lvl="0" indent="0" algn="ctr">
              <a:lnSpc>
                <a:spcPts val="2983"/>
              </a:lnSpc>
              <a:spcBef>
                <a:spcPct val="0"/>
              </a:spcBef>
            </a:pPr>
            <a:r>
              <a:rPr lang="en-US" sz="2131" b="1" u="none" strike="noStrike" spc="-21">
                <a:solidFill>
                  <a:srgbClr val="00205B"/>
                </a:solidFill>
                <a:latin typeface="Canva Sans Bold"/>
                <a:ea typeface="Canva Sans Bold"/>
                <a:cs typeface="Canva Sans Bold"/>
                <a:sym typeface="Canva Sans Bold"/>
              </a:rPr>
              <a:t>09</a:t>
            </a:r>
          </a:p>
        </p:txBody>
      </p:sp>
      <p:sp>
        <p:nvSpPr>
          <p:cNvPr id="19" name="TextBox 19"/>
          <p:cNvSpPr txBox="1"/>
          <p:nvPr/>
        </p:nvSpPr>
        <p:spPr>
          <a:xfrm>
            <a:off x="10458742" y="8575666"/>
            <a:ext cx="741472" cy="356074"/>
          </a:xfrm>
          <a:prstGeom prst="rect">
            <a:avLst/>
          </a:prstGeom>
        </p:spPr>
        <p:txBody>
          <a:bodyPr lIns="0" tIns="0" rIns="0" bIns="0" rtlCol="0" anchor="t">
            <a:spAutoFit/>
          </a:bodyPr>
          <a:lstStyle/>
          <a:p>
            <a:pPr marL="0" lvl="0" indent="0" algn="ctr">
              <a:lnSpc>
                <a:spcPts val="2983"/>
              </a:lnSpc>
              <a:spcBef>
                <a:spcPct val="0"/>
              </a:spcBef>
            </a:pPr>
            <a:r>
              <a:rPr lang="en-US" sz="2131" b="1" u="none" strike="noStrike" spc="-21">
                <a:solidFill>
                  <a:srgbClr val="00205B"/>
                </a:solidFill>
                <a:latin typeface="Canva Sans Bold"/>
                <a:ea typeface="Canva Sans Bold"/>
                <a:cs typeface="Canva Sans Bold"/>
                <a:sym typeface="Canva Sans Bold"/>
              </a:rPr>
              <a:t>10</a:t>
            </a:r>
          </a:p>
        </p:txBody>
      </p:sp>
      <p:grpSp>
        <p:nvGrpSpPr>
          <p:cNvPr id="20" name="Group 20"/>
          <p:cNvGrpSpPr/>
          <p:nvPr/>
        </p:nvGrpSpPr>
        <p:grpSpPr>
          <a:xfrm>
            <a:off x="11327560" y="2853083"/>
            <a:ext cx="9571474" cy="602076"/>
            <a:chOff x="0" y="0"/>
            <a:chExt cx="12761965" cy="802768"/>
          </a:xfrm>
        </p:grpSpPr>
        <p:grpSp>
          <p:nvGrpSpPr>
            <p:cNvPr id="21" name="Group 21"/>
            <p:cNvGrpSpPr/>
            <p:nvPr/>
          </p:nvGrpSpPr>
          <p:grpSpPr>
            <a:xfrm>
              <a:off x="0" y="0"/>
              <a:ext cx="12761965" cy="802768"/>
              <a:chOff x="0" y="0"/>
              <a:chExt cx="1969439" cy="123884"/>
            </a:xfrm>
          </p:grpSpPr>
          <p:sp>
            <p:nvSpPr>
              <p:cNvPr id="22" name="Freeform 22"/>
              <p:cNvSpPr/>
              <p:nvPr/>
            </p:nvSpPr>
            <p:spPr>
              <a:xfrm>
                <a:off x="0" y="0"/>
                <a:ext cx="1969439" cy="123884"/>
              </a:xfrm>
              <a:custGeom>
                <a:avLst/>
                <a:gdLst/>
                <a:ahLst/>
                <a:cxnLst/>
                <a:rect l="l" t="t" r="r" b="b"/>
                <a:pathLst>
                  <a:path w="1969439" h="123884">
                    <a:moveTo>
                      <a:pt x="15798" y="0"/>
                    </a:moveTo>
                    <a:lnTo>
                      <a:pt x="1953641" y="0"/>
                    </a:lnTo>
                    <a:cubicBezTo>
                      <a:pt x="1962366" y="0"/>
                      <a:pt x="1969439" y="7073"/>
                      <a:pt x="1969439" y="15798"/>
                    </a:cubicBezTo>
                    <a:lnTo>
                      <a:pt x="1969439" y="108086"/>
                    </a:lnTo>
                    <a:cubicBezTo>
                      <a:pt x="1969439" y="116811"/>
                      <a:pt x="1962366" y="123884"/>
                      <a:pt x="1953641" y="123884"/>
                    </a:cubicBezTo>
                    <a:lnTo>
                      <a:pt x="15798" y="123884"/>
                    </a:lnTo>
                    <a:cubicBezTo>
                      <a:pt x="7073" y="123884"/>
                      <a:pt x="0" y="116811"/>
                      <a:pt x="0" y="108086"/>
                    </a:cubicBezTo>
                    <a:lnTo>
                      <a:pt x="0" y="15798"/>
                    </a:lnTo>
                    <a:cubicBezTo>
                      <a:pt x="0" y="7073"/>
                      <a:pt x="7073" y="0"/>
                      <a:pt x="15798" y="0"/>
                    </a:cubicBezTo>
                    <a:close/>
                  </a:path>
                </a:pathLst>
              </a:custGeom>
              <a:solidFill>
                <a:srgbClr val="002266"/>
              </a:solidFill>
            </p:spPr>
            <p:txBody>
              <a:bodyPr/>
              <a:lstStyle/>
              <a:p>
                <a:endParaRPr lang="en-US"/>
              </a:p>
            </p:txBody>
          </p:sp>
          <p:sp>
            <p:nvSpPr>
              <p:cNvPr id="23" name="TextBox 23"/>
              <p:cNvSpPr txBox="1"/>
              <p:nvPr/>
            </p:nvSpPr>
            <p:spPr>
              <a:xfrm>
                <a:off x="0" y="-38100"/>
                <a:ext cx="1969439" cy="161984"/>
              </a:xfrm>
              <a:prstGeom prst="rect">
                <a:avLst/>
              </a:prstGeom>
            </p:spPr>
            <p:txBody>
              <a:bodyPr lIns="50800" tIns="50800" rIns="50800" bIns="50800" rtlCol="0" anchor="ctr"/>
              <a:lstStyle/>
              <a:p>
                <a:pPr algn="ctr">
                  <a:lnSpc>
                    <a:spcPts val="2983"/>
                  </a:lnSpc>
                </a:pPr>
                <a:endParaRPr/>
              </a:p>
            </p:txBody>
          </p:sp>
        </p:grpSp>
        <p:sp>
          <p:nvSpPr>
            <p:cNvPr id="24" name="TextBox 24"/>
            <p:cNvSpPr txBox="1"/>
            <p:nvPr/>
          </p:nvSpPr>
          <p:spPr>
            <a:xfrm>
              <a:off x="271564" y="151301"/>
              <a:ext cx="2617723" cy="462066"/>
            </a:xfrm>
            <a:prstGeom prst="rect">
              <a:avLst/>
            </a:prstGeom>
          </p:spPr>
          <p:txBody>
            <a:bodyPr lIns="0" tIns="0" rIns="0" bIns="0" rtlCol="0" anchor="t">
              <a:spAutoFit/>
            </a:bodyPr>
            <a:lstStyle/>
            <a:p>
              <a:pPr algn="l">
                <a:lnSpc>
                  <a:spcPts val="2983"/>
                </a:lnSpc>
                <a:spcBef>
                  <a:spcPct val="0"/>
                </a:spcBef>
              </a:pPr>
              <a:r>
                <a:rPr lang="en-US" sz="2131" b="1" spc="-21" dirty="0">
                  <a:solidFill>
                    <a:srgbClr val="FFFFFF"/>
                  </a:solidFill>
                  <a:latin typeface="Canva Sans Bold"/>
                  <a:ea typeface="Canva Sans Bold"/>
                  <a:cs typeface="Canva Sans Bold"/>
                  <a:sym typeface="Canva Sans Bold"/>
                </a:rPr>
                <a:t>Project Idea</a:t>
              </a:r>
            </a:p>
          </p:txBody>
        </p:sp>
      </p:grpSp>
      <p:grpSp>
        <p:nvGrpSpPr>
          <p:cNvPr id="25" name="Group 25"/>
          <p:cNvGrpSpPr/>
          <p:nvPr/>
        </p:nvGrpSpPr>
        <p:grpSpPr>
          <a:xfrm>
            <a:off x="11327560" y="3618130"/>
            <a:ext cx="9571474" cy="602076"/>
            <a:chOff x="0" y="0"/>
            <a:chExt cx="1969439" cy="123884"/>
          </a:xfrm>
        </p:grpSpPr>
        <p:sp>
          <p:nvSpPr>
            <p:cNvPr id="26" name="Freeform 26"/>
            <p:cNvSpPr/>
            <p:nvPr/>
          </p:nvSpPr>
          <p:spPr>
            <a:xfrm>
              <a:off x="0" y="0"/>
              <a:ext cx="1969439" cy="123884"/>
            </a:xfrm>
            <a:custGeom>
              <a:avLst/>
              <a:gdLst/>
              <a:ahLst/>
              <a:cxnLst/>
              <a:rect l="l" t="t" r="r" b="b"/>
              <a:pathLst>
                <a:path w="1969439" h="123884">
                  <a:moveTo>
                    <a:pt x="15798" y="0"/>
                  </a:moveTo>
                  <a:lnTo>
                    <a:pt x="1953641" y="0"/>
                  </a:lnTo>
                  <a:cubicBezTo>
                    <a:pt x="1962366" y="0"/>
                    <a:pt x="1969439" y="7073"/>
                    <a:pt x="1969439" y="15798"/>
                  </a:cubicBezTo>
                  <a:lnTo>
                    <a:pt x="1969439" y="108086"/>
                  </a:lnTo>
                  <a:cubicBezTo>
                    <a:pt x="1969439" y="116811"/>
                    <a:pt x="1962366" y="123884"/>
                    <a:pt x="1953641" y="123884"/>
                  </a:cubicBezTo>
                  <a:lnTo>
                    <a:pt x="15798" y="123884"/>
                  </a:lnTo>
                  <a:cubicBezTo>
                    <a:pt x="7073" y="123884"/>
                    <a:pt x="0" y="116811"/>
                    <a:pt x="0" y="108086"/>
                  </a:cubicBezTo>
                  <a:lnTo>
                    <a:pt x="0" y="15798"/>
                  </a:lnTo>
                  <a:cubicBezTo>
                    <a:pt x="0" y="7073"/>
                    <a:pt x="7073" y="0"/>
                    <a:pt x="15798" y="0"/>
                  </a:cubicBezTo>
                  <a:close/>
                </a:path>
              </a:pathLst>
            </a:custGeom>
            <a:solidFill>
              <a:srgbClr val="002266"/>
            </a:solidFill>
          </p:spPr>
          <p:txBody>
            <a:bodyPr/>
            <a:lstStyle/>
            <a:p>
              <a:endParaRPr lang="en-US"/>
            </a:p>
          </p:txBody>
        </p:sp>
        <p:sp>
          <p:nvSpPr>
            <p:cNvPr id="27" name="TextBox 27"/>
            <p:cNvSpPr txBox="1"/>
            <p:nvPr/>
          </p:nvSpPr>
          <p:spPr>
            <a:xfrm>
              <a:off x="0" y="-38100"/>
              <a:ext cx="1969439" cy="161984"/>
            </a:xfrm>
            <a:prstGeom prst="rect">
              <a:avLst/>
            </a:prstGeom>
          </p:spPr>
          <p:txBody>
            <a:bodyPr lIns="50800" tIns="50800" rIns="50800" bIns="50800" rtlCol="0" anchor="ctr"/>
            <a:lstStyle/>
            <a:p>
              <a:pPr algn="ctr">
                <a:lnSpc>
                  <a:spcPts val="2983"/>
                </a:lnSpc>
              </a:pPr>
              <a:endParaRPr/>
            </a:p>
          </p:txBody>
        </p:sp>
      </p:grpSp>
      <p:sp>
        <p:nvSpPr>
          <p:cNvPr id="28" name="TextBox 28"/>
          <p:cNvSpPr txBox="1"/>
          <p:nvPr/>
        </p:nvSpPr>
        <p:spPr>
          <a:xfrm>
            <a:off x="11528553" y="3722081"/>
            <a:ext cx="3023818" cy="356074"/>
          </a:xfrm>
          <a:prstGeom prst="rect">
            <a:avLst/>
          </a:prstGeom>
        </p:spPr>
        <p:txBody>
          <a:bodyPr lIns="0" tIns="0" rIns="0" bIns="0" rtlCol="0" anchor="t">
            <a:spAutoFit/>
          </a:bodyPr>
          <a:lstStyle/>
          <a:p>
            <a:pPr marL="0" lvl="0" indent="0" algn="l">
              <a:lnSpc>
                <a:spcPts val="2983"/>
              </a:lnSpc>
              <a:spcBef>
                <a:spcPct val="0"/>
              </a:spcBef>
            </a:pPr>
            <a:r>
              <a:rPr lang="en-US" sz="2131" b="1" u="none" strike="noStrike" spc="-21">
                <a:solidFill>
                  <a:srgbClr val="FFFFFF"/>
                </a:solidFill>
                <a:latin typeface="Canva Sans Bold"/>
                <a:ea typeface="Canva Sans Bold"/>
                <a:cs typeface="Canva Sans Bold"/>
                <a:sym typeface="Canva Sans Bold"/>
              </a:rPr>
              <a:t>Original Dataset</a:t>
            </a:r>
          </a:p>
        </p:txBody>
      </p:sp>
      <p:grpSp>
        <p:nvGrpSpPr>
          <p:cNvPr id="29" name="Group 29"/>
          <p:cNvGrpSpPr/>
          <p:nvPr/>
        </p:nvGrpSpPr>
        <p:grpSpPr>
          <a:xfrm>
            <a:off x="11353530" y="4420231"/>
            <a:ext cx="9571474" cy="602076"/>
            <a:chOff x="0" y="0"/>
            <a:chExt cx="1969439" cy="123884"/>
          </a:xfrm>
        </p:grpSpPr>
        <p:sp>
          <p:nvSpPr>
            <p:cNvPr id="30" name="Freeform 30"/>
            <p:cNvSpPr/>
            <p:nvPr/>
          </p:nvSpPr>
          <p:spPr>
            <a:xfrm>
              <a:off x="0" y="0"/>
              <a:ext cx="1969439" cy="123884"/>
            </a:xfrm>
            <a:custGeom>
              <a:avLst/>
              <a:gdLst/>
              <a:ahLst/>
              <a:cxnLst/>
              <a:rect l="l" t="t" r="r" b="b"/>
              <a:pathLst>
                <a:path w="1969439" h="123884">
                  <a:moveTo>
                    <a:pt x="15798" y="0"/>
                  </a:moveTo>
                  <a:lnTo>
                    <a:pt x="1953641" y="0"/>
                  </a:lnTo>
                  <a:cubicBezTo>
                    <a:pt x="1962366" y="0"/>
                    <a:pt x="1969439" y="7073"/>
                    <a:pt x="1969439" y="15798"/>
                  </a:cubicBezTo>
                  <a:lnTo>
                    <a:pt x="1969439" y="108086"/>
                  </a:lnTo>
                  <a:cubicBezTo>
                    <a:pt x="1969439" y="116811"/>
                    <a:pt x="1962366" y="123884"/>
                    <a:pt x="1953641" y="123884"/>
                  </a:cubicBezTo>
                  <a:lnTo>
                    <a:pt x="15798" y="123884"/>
                  </a:lnTo>
                  <a:cubicBezTo>
                    <a:pt x="7073" y="123884"/>
                    <a:pt x="0" y="116811"/>
                    <a:pt x="0" y="108086"/>
                  </a:cubicBezTo>
                  <a:lnTo>
                    <a:pt x="0" y="15798"/>
                  </a:lnTo>
                  <a:cubicBezTo>
                    <a:pt x="0" y="7073"/>
                    <a:pt x="7073" y="0"/>
                    <a:pt x="15798" y="0"/>
                  </a:cubicBezTo>
                  <a:close/>
                </a:path>
              </a:pathLst>
            </a:custGeom>
            <a:solidFill>
              <a:srgbClr val="002266"/>
            </a:solidFill>
          </p:spPr>
          <p:txBody>
            <a:bodyPr/>
            <a:lstStyle/>
            <a:p>
              <a:endParaRPr lang="en-US"/>
            </a:p>
          </p:txBody>
        </p:sp>
        <p:sp>
          <p:nvSpPr>
            <p:cNvPr id="31" name="TextBox 31"/>
            <p:cNvSpPr txBox="1"/>
            <p:nvPr/>
          </p:nvSpPr>
          <p:spPr>
            <a:xfrm>
              <a:off x="0" y="-38100"/>
              <a:ext cx="1969439" cy="161984"/>
            </a:xfrm>
            <a:prstGeom prst="rect">
              <a:avLst/>
            </a:prstGeom>
          </p:spPr>
          <p:txBody>
            <a:bodyPr lIns="50800" tIns="50800" rIns="50800" bIns="50800" rtlCol="0" anchor="ctr"/>
            <a:lstStyle/>
            <a:p>
              <a:pPr algn="ctr">
                <a:lnSpc>
                  <a:spcPts val="2983"/>
                </a:lnSpc>
              </a:pPr>
              <a:endParaRPr/>
            </a:p>
          </p:txBody>
        </p:sp>
      </p:grpSp>
      <p:sp>
        <p:nvSpPr>
          <p:cNvPr id="32" name="TextBox 32"/>
          <p:cNvSpPr txBox="1"/>
          <p:nvPr/>
        </p:nvSpPr>
        <p:spPr>
          <a:xfrm>
            <a:off x="11528553" y="4530841"/>
            <a:ext cx="2926309" cy="356074"/>
          </a:xfrm>
          <a:prstGeom prst="rect">
            <a:avLst/>
          </a:prstGeom>
        </p:spPr>
        <p:txBody>
          <a:bodyPr lIns="0" tIns="0" rIns="0" bIns="0" rtlCol="0" anchor="t">
            <a:spAutoFit/>
          </a:bodyPr>
          <a:lstStyle/>
          <a:p>
            <a:pPr marL="0" lvl="0" indent="0" algn="l">
              <a:lnSpc>
                <a:spcPts val="2983"/>
              </a:lnSpc>
              <a:spcBef>
                <a:spcPct val="0"/>
              </a:spcBef>
            </a:pPr>
            <a:r>
              <a:rPr lang="en-US" sz="2131" b="1" u="none" strike="noStrike" spc="-21" dirty="0">
                <a:solidFill>
                  <a:srgbClr val="FFFFFF"/>
                </a:solidFill>
                <a:latin typeface="Canva Sans Bold"/>
                <a:ea typeface="Canva Sans Bold"/>
                <a:cs typeface="Canva Sans Bold"/>
                <a:sym typeface="Canva Sans Bold"/>
              </a:rPr>
              <a:t>Project Process</a:t>
            </a:r>
          </a:p>
        </p:txBody>
      </p:sp>
      <p:grpSp>
        <p:nvGrpSpPr>
          <p:cNvPr id="33" name="Group 33"/>
          <p:cNvGrpSpPr/>
          <p:nvPr/>
        </p:nvGrpSpPr>
        <p:grpSpPr>
          <a:xfrm>
            <a:off x="11327560" y="8516461"/>
            <a:ext cx="9571474" cy="602076"/>
            <a:chOff x="0" y="0"/>
            <a:chExt cx="12761965" cy="802768"/>
          </a:xfrm>
        </p:grpSpPr>
        <p:grpSp>
          <p:nvGrpSpPr>
            <p:cNvPr id="34" name="Group 34"/>
            <p:cNvGrpSpPr/>
            <p:nvPr/>
          </p:nvGrpSpPr>
          <p:grpSpPr>
            <a:xfrm>
              <a:off x="0" y="0"/>
              <a:ext cx="12761965" cy="802768"/>
              <a:chOff x="0" y="0"/>
              <a:chExt cx="1969439" cy="123884"/>
            </a:xfrm>
          </p:grpSpPr>
          <p:sp>
            <p:nvSpPr>
              <p:cNvPr id="35" name="Freeform 35"/>
              <p:cNvSpPr/>
              <p:nvPr/>
            </p:nvSpPr>
            <p:spPr>
              <a:xfrm>
                <a:off x="0" y="0"/>
                <a:ext cx="1969439" cy="123884"/>
              </a:xfrm>
              <a:custGeom>
                <a:avLst/>
                <a:gdLst/>
                <a:ahLst/>
                <a:cxnLst/>
                <a:rect l="l" t="t" r="r" b="b"/>
                <a:pathLst>
                  <a:path w="1969439" h="123884">
                    <a:moveTo>
                      <a:pt x="15798" y="0"/>
                    </a:moveTo>
                    <a:lnTo>
                      <a:pt x="1953641" y="0"/>
                    </a:lnTo>
                    <a:cubicBezTo>
                      <a:pt x="1962366" y="0"/>
                      <a:pt x="1969439" y="7073"/>
                      <a:pt x="1969439" y="15798"/>
                    </a:cubicBezTo>
                    <a:lnTo>
                      <a:pt x="1969439" y="108086"/>
                    </a:lnTo>
                    <a:cubicBezTo>
                      <a:pt x="1969439" y="116811"/>
                      <a:pt x="1962366" y="123884"/>
                      <a:pt x="1953641" y="123884"/>
                    </a:cubicBezTo>
                    <a:lnTo>
                      <a:pt x="15798" y="123884"/>
                    </a:lnTo>
                    <a:cubicBezTo>
                      <a:pt x="7073" y="123884"/>
                      <a:pt x="0" y="116811"/>
                      <a:pt x="0" y="108086"/>
                    </a:cubicBezTo>
                    <a:lnTo>
                      <a:pt x="0" y="15798"/>
                    </a:lnTo>
                    <a:cubicBezTo>
                      <a:pt x="0" y="7073"/>
                      <a:pt x="7073" y="0"/>
                      <a:pt x="15798" y="0"/>
                    </a:cubicBezTo>
                    <a:close/>
                  </a:path>
                </a:pathLst>
              </a:custGeom>
              <a:solidFill>
                <a:srgbClr val="002266"/>
              </a:solidFill>
            </p:spPr>
            <p:txBody>
              <a:bodyPr/>
              <a:lstStyle/>
              <a:p>
                <a:endParaRPr lang="en-US"/>
              </a:p>
            </p:txBody>
          </p:sp>
          <p:sp>
            <p:nvSpPr>
              <p:cNvPr id="36" name="TextBox 36"/>
              <p:cNvSpPr txBox="1"/>
              <p:nvPr/>
            </p:nvSpPr>
            <p:spPr>
              <a:xfrm>
                <a:off x="0" y="-38100"/>
                <a:ext cx="1969439" cy="161984"/>
              </a:xfrm>
              <a:prstGeom prst="rect">
                <a:avLst/>
              </a:prstGeom>
            </p:spPr>
            <p:txBody>
              <a:bodyPr lIns="50800" tIns="50800" rIns="50800" bIns="50800" rtlCol="0" anchor="ctr"/>
              <a:lstStyle/>
              <a:p>
                <a:pPr algn="ctr">
                  <a:lnSpc>
                    <a:spcPts val="2983"/>
                  </a:lnSpc>
                </a:pPr>
                <a:endParaRPr/>
              </a:p>
            </p:txBody>
          </p:sp>
        </p:grpSp>
        <p:sp>
          <p:nvSpPr>
            <p:cNvPr id="37" name="TextBox 37"/>
            <p:cNvSpPr txBox="1"/>
            <p:nvPr/>
          </p:nvSpPr>
          <p:spPr>
            <a:xfrm>
              <a:off x="267991" y="151301"/>
              <a:ext cx="4332578" cy="462066"/>
            </a:xfrm>
            <a:prstGeom prst="rect">
              <a:avLst/>
            </a:prstGeom>
          </p:spPr>
          <p:txBody>
            <a:bodyPr lIns="0" tIns="0" rIns="0" bIns="0" rtlCol="0" anchor="t">
              <a:spAutoFit/>
            </a:bodyPr>
            <a:lstStyle/>
            <a:p>
              <a:pPr marL="0" lvl="0" indent="0" algn="l">
                <a:lnSpc>
                  <a:spcPts val="2983"/>
                </a:lnSpc>
                <a:spcBef>
                  <a:spcPct val="0"/>
                </a:spcBef>
              </a:pPr>
              <a:r>
                <a:rPr lang="en-US" sz="2131" b="1" u="none" strike="noStrike" spc="-21" dirty="0">
                  <a:solidFill>
                    <a:srgbClr val="FFFFFF"/>
                  </a:solidFill>
                  <a:latin typeface="Canva Sans Bold"/>
                  <a:ea typeface="Canva Sans Bold"/>
                  <a:cs typeface="Canva Sans Bold"/>
                  <a:sym typeface="Canva Sans Bold"/>
                </a:rPr>
                <a:t>Dashboard Skeleton</a:t>
              </a:r>
            </a:p>
          </p:txBody>
        </p:sp>
      </p:grpSp>
      <p:grpSp>
        <p:nvGrpSpPr>
          <p:cNvPr id="38" name="Group 38"/>
          <p:cNvGrpSpPr/>
          <p:nvPr/>
        </p:nvGrpSpPr>
        <p:grpSpPr>
          <a:xfrm>
            <a:off x="11353530" y="5279482"/>
            <a:ext cx="9571474" cy="602076"/>
            <a:chOff x="0" y="0"/>
            <a:chExt cx="1969439" cy="123884"/>
          </a:xfrm>
        </p:grpSpPr>
        <p:sp>
          <p:nvSpPr>
            <p:cNvPr id="39" name="Freeform 39"/>
            <p:cNvSpPr/>
            <p:nvPr/>
          </p:nvSpPr>
          <p:spPr>
            <a:xfrm>
              <a:off x="0" y="0"/>
              <a:ext cx="1969439" cy="123884"/>
            </a:xfrm>
            <a:custGeom>
              <a:avLst/>
              <a:gdLst/>
              <a:ahLst/>
              <a:cxnLst/>
              <a:rect l="l" t="t" r="r" b="b"/>
              <a:pathLst>
                <a:path w="1969439" h="123884">
                  <a:moveTo>
                    <a:pt x="15798" y="0"/>
                  </a:moveTo>
                  <a:lnTo>
                    <a:pt x="1953641" y="0"/>
                  </a:lnTo>
                  <a:cubicBezTo>
                    <a:pt x="1962366" y="0"/>
                    <a:pt x="1969439" y="7073"/>
                    <a:pt x="1969439" y="15798"/>
                  </a:cubicBezTo>
                  <a:lnTo>
                    <a:pt x="1969439" y="108086"/>
                  </a:lnTo>
                  <a:cubicBezTo>
                    <a:pt x="1969439" y="116811"/>
                    <a:pt x="1962366" y="123884"/>
                    <a:pt x="1953641" y="123884"/>
                  </a:cubicBezTo>
                  <a:lnTo>
                    <a:pt x="15798" y="123884"/>
                  </a:lnTo>
                  <a:cubicBezTo>
                    <a:pt x="7073" y="123884"/>
                    <a:pt x="0" y="116811"/>
                    <a:pt x="0" y="108086"/>
                  </a:cubicBezTo>
                  <a:lnTo>
                    <a:pt x="0" y="15798"/>
                  </a:lnTo>
                  <a:cubicBezTo>
                    <a:pt x="0" y="7073"/>
                    <a:pt x="7073" y="0"/>
                    <a:pt x="15798" y="0"/>
                  </a:cubicBezTo>
                  <a:close/>
                </a:path>
              </a:pathLst>
            </a:custGeom>
            <a:solidFill>
              <a:srgbClr val="002266"/>
            </a:solidFill>
          </p:spPr>
          <p:txBody>
            <a:bodyPr/>
            <a:lstStyle/>
            <a:p>
              <a:endParaRPr lang="en-US"/>
            </a:p>
          </p:txBody>
        </p:sp>
        <p:sp>
          <p:nvSpPr>
            <p:cNvPr id="40" name="TextBox 40"/>
            <p:cNvSpPr txBox="1"/>
            <p:nvPr/>
          </p:nvSpPr>
          <p:spPr>
            <a:xfrm>
              <a:off x="0" y="-38100"/>
              <a:ext cx="1969439" cy="161984"/>
            </a:xfrm>
            <a:prstGeom prst="rect">
              <a:avLst/>
            </a:prstGeom>
          </p:spPr>
          <p:txBody>
            <a:bodyPr lIns="50800" tIns="50800" rIns="50800" bIns="50800" rtlCol="0" anchor="ctr"/>
            <a:lstStyle/>
            <a:p>
              <a:pPr algn="ctr">
                <a:lnSpc>
                  <a:spcPts val="2983"/>
                </a:lnSpc>
              </a:pPr>
              <a:endParaRPr/>
            </a:p>
          </p:txBody>
        </p:sp>
      </p:grpSp>
      <p:sp>
        <p:nvSpPr>
          <p:cNvPr id="41" name="TextBox 41"/>
          <p:cNvSpPr txBox="1"/>
          <p:nvPr/>
        </p:nvSpPr>
        <p:spPr>
          <a:xfrm>
            <a:off x="11528553" y="5392134"/>
            <a:ext cx="2973966" cy="356074"/>
          </a:xfrm>
          <a:prstGeom prst="rect">
            <a:avLst/>
          </a:prstGeom>
        </p:spPr>
        <p:txBody>
          <a:bodyPr lIns="0" tIns="0" rIns="0" bIns="0" rtlCol="0" anchor="t">
            <a:spAutoFit/>
          </a:bodyPr>
          <a:lstStyle/>
          <a:p>
            <a:pPr marL="0" lvl="0" indent="0" algn="l">
              <a:lnSpc>
                <a:spcPts val="2983"/>
              </a:lnSpc>
              <a:spcBef>
                <a:spcPct val="0"/>
              </a:spcBef>
            </a:pPr>
            <a:r>
              <a:rPr lang="en-US" sz="2131" b="1" u="none" strike="noStrike" spc="-21">
                <a:solidFill>
                  <a:srgbClr val="FFFFFF"/>
                </a:solidFill>
                <a:latin typeface="Canva Sans Bold"/>
                <a:ea typeface="Canva Sans Bold"/>
                <a:cs typeface="Canva Sans Bold"/>
                <a:sym typeface="Canva Sans Bold"/>
              </a:rPr>
              <a:t>Data Cleaning</a:t>
            </a:r>
          </a:p>
        </p:txBody>
      </p:sp>
      <p:grpSp>
        <p:nvGrpSpPr>
          <p:cNvPr id="42" name="Group 42"/>
          <p:cNvGrpSpPr/>
          <p:nvPr/>
        </p:nvGrpSpPr>
        <p:grpSpPr>
          <a:xfrm>
            <a:off x="11353530" y="6912259"/>
            <a:ext cx="9571474" cy="602076"/>
            <a:chOff x="0" y="0"/>
            <a:chExt cx="1969439" cy="123884"/>
          </a:xfrm>
        </p:grpSpPr>
        <p:sp>
          <p:nvSpPr>
            <p:cNvPr id="43" name="Freeform 43"/>
            <p:cNvSpPr/>
            <p:nvPr/>
          </p:nvSpPr>
          <p:spPr>
            <a:xfrm>
              <a:off x="0" y="0"/>
              <a:ext cx="1969439" cy="123884"/>
            </a:xfrm>
            <a:custGeom>
              <a:avLst/>
              <a:gdLst/>
              <a:ahLst/>
              <a:cxnLst/>
              <a:rect l="l" t="t" r="r" b="b"/>
              <a:pathLst>
                <a:path w="1969439" h="123884">
                  <a:moveTo>
                    <a:pt x="15798" y="0"/>
                  </a:moveTo>
                  <a:lnTo>
                    <a:pt x="1953641" y="0"/>
                  </a:lnTo>
                  <a:cubicBezTo>
                    <a:pt x="1962366" y="0"/>
                    <a:pt x="1969439" y="7073"/>
                    <a:pt x="1969439" y="15798"/>
                  </a:cubicBezTo>
                  <a:lnTo>
                    <a:pt x="1969439" y="108086"/>
                  </a:lnTo>
                  <a:cubicBezTo>
                    <a:pt x="1969439" y="116811"/>
                    <a:pt x="1962366" y="123884"/>
                    <a:pt x="1953641" y="123884"/>
                  </a:cubicBezTo>
                  <a:lnTo>
                    <a:pt x="15798" y="123884"/>
                  </a:lnTo>
                  <a:cubicBezTo>
                    <a:pt x="7073" y="123884"/>
                    <a:pt x="0" y="116811"/>
                    <a:pt x="0" y="108086"/>
                  </a:cubicBezTo>
                  <a:lnTo>
                    <a:pt x="0" y="15798"/>
                  </a:lnTo>
                  <a:cubicBezTo>
                    <a:pt x="0" y="7073"/>
                    <a:pt x="7073" y="0"/>
                    <a:pt x="15798" y="0"/>
                  </a:cubicBezTo>
                  <a:close/>
                </a:path>
              </a:pathLst>
            </a:custGeom>
            <a:solidFill>
              <a:srgbClr val="002266"/>
            </a:solidFill>
          </p:spPr>
          <p:txBody>
            <a:bodyPr/>
            <a:lstStyle/>
            <a:p>
              <a:endParaRPr lang="en-US"/>
            </a:p>
          </p:txBody>
        </p:sp>
        <p:sp>
          <p:nvSpPr>
            <p:cNvPr id="44" name="TextBox 44"/>
            <p:cNvSpPr txBox="1"/>
            <p:nvPr/>
          </p:nvSpPr>
          <p:spPr>
            <a:xfrm>
              <a:off x="0" y="-38100"/>
              <a:ext cx="1969439" cy="161984"/>
            </a:xfrm>
            <a:prstGeom prst="rect">
              <a:avLst/>
            </a:prstGeom>
          </p:spPr>
          <p:txBody>
            <a:bodyPr lIns="50800" tIns="50800" rIns="50800" bIns="50800" rtlCol="0" anchor="ctr"/>
            <a:lstStyle/>
            <a:p>
              <a:pPr algn="ctr">
                <a:lnSpc>
                  <a:spcPts val="2983"/>
                </a:lnSpc>
              </a:pPr>
              <a:endParaRPr/>
            </a:p>
          </p:txBody>
        </p:sp>
      </p:grpSp>
      <p:sp>
        <p:nvSpPr>
          <p:cNvPr id="45" name="TextBox 45"/>
          <p:cNvSpPr txBox="1"/>
          <p:nvPr/>
        </p:nvSpPr>
        <p:spPr>
          <a:xfrm>
            <a:off x="11528553" y="7017781"/>
            <a:ext cx="1649613" cy="356074"/>
          </a:xfrm>
          <a:prstGeom prst="rect">
            <a:avLst/>
          </a:prstGeom>
        </p:spPr>
        <p:txBody>
          <a:bodyPr lIns="0" tIns="0" rIns="0" bIns="0" rtlCol="0" anchor="t">
            <a:spAutoFit/>
          </a:bodyPr>
          <a:lstStyle/>
          <a:p>
            <a:pPr marL="0" lvl="0" indent="0" algn="l">
              <a:lnSpc>
                <a:spcPts val="2983"/>
              </a:lnSpc>
              <a:spcBef>
                <a:spcPct val="0"/>
              </a:spcBef>
            </a:pPr>
            <a:r>
              <a:rPr lang="en-US" sz="2131" b="1" u="none" strike="noStrike" spc="-21">
                <a:solidFill>
                  <a:srgbClr val="FFFFFF"/>
                </a:solidFill>
                <a:latin typeface="Canva Sans Bold"/>
                <a:ea typeface="Canva Sans Bold"/>
                <a:cs typeface="Canva Sans Bold"/>
                <a:sym typeface="Canva Sans Bold"/>
              </a:rPr>
              <a:t>Modeling</a:t>
            </a:r>
          </a:p>
        </p:txBody>
      </p:sp>
      <p:grpSp>
        <p:nvGrpSpPr>
          <p:cNvPr id="46" name="Group 46"/>
          <p:cNvGrpSpPr/>
          <p:nvPr/>
        </p:nvGrpSpPr>
        <p:grpSpPr>
          <a:xfrm>
            <a:off x="11353530" y="6148258"/>
            <a:ext cx="9571474" cy="602076"/>
            <a:chOff x="0" y="0"/>
            <a:chExt cx="1969439" cy="123884"/>
          </a:xfrm>
        </p:grpSpPr>
        <p:sp>
          <p:nvSpPr>
            <p:cNvPr id="47" name="Freeform 47"/>
            <p:cNvSpPr/>
            <p:nvPr/>
          </p:nvSpPr>
          <p:spPr>
            <a:xfrm>
              <a:off x="0" y="0"/>
              <a:ext cx="1969439" cy="123884"/>
            </a:xfrm>
            <a:custGeom>
              <a:avLst/>
              <a:gdLst/>
              <a:ahLst/>
              <a:cxnLst/>
              <a:rect l="l" t="t" r="r" b="b"/>
              <a:pathLst>
                <a:path w="1969439" h="123884">
                  <a:moveTo>
                    <a:pt x="15798" y="0"/>
                  </a:moveTo>
                  <a:lnTo>
                    <a:pt x="1953641" y="0"/>
                  </a:lnTo>
                  <a:cubicBezTo>
                    <a:pt x="1962366" y="0"/>
                    <a:pt x="1969439" y="7073"/>
                    <a:pt x="1969439" y="15798"/>
                  </a:cubicBezTo>
                  <a:lnTo>
                    <a:pt x="1969439" y="108086"/>
                  </a:lnTo>
                  <a:cubicBezTo>
                    <a:pt x="1969439" y="116811"/>
                    <a:pt x="1962366" y="123884"/>
                    <a:pt x="1953641" y="123884"/>
                  </a:cubicBezTo>
                  <a:lnTo>
                    <a:pt x="15798" y="123884"/>
                  </a:lnTo>
                  <a:cubicBezTo>
                    <a:pt x="7073" y="123884"/>
                    <a:pt x="0" y="116811"/>
                    <a:pt x="0" y="108086"/>
                  </a:cubicBezTo>
                  <a:lnTo>
                    <a:pt x="0" y="15798"/>
                  </a:lnTo>
                  <a:cubicBezTo>
                    <a:pt x="0" y="7073"/>
                    <a:pt x="7073" y="0"/>
                    <a:pt x="15798" y="0"/>
                  </a:cubicBezTo>
                  <a:close/>
                </a:path>
              </a:pathLst>
            </a:custGeom>
            <a:solidFill>
              <a:srgbClr val="002266"/>
            </a:solidFill>
          </p:spPr>
          <p:txBody>
            <a:bodyPr/>
            <a:lstStyle/>
            <a:p>
              <a:endParaRPr lang="en-US"/>
            </a:p>
          </p:txBody>
        </p:sp>
        <p:sp>
          <p:nvSpPr>
            <p:cNvPr id="48" name="TextBox 48"/>
            <p:cNvSpPr txBox="1"/>
            <p:nvPr/>
          </p:nvSpPr>
          <p:spPr>
            <a:xfrm>
              <a:off x="0" y="-38100"/>
              <a:ext cx="1969439" cy="161984"/>
            </a:xfrm>
            <a:prstGeom prst="rect">
              <a:avLst/>
            </a:prstGeom>
          </p:spPr>
          <p:txBody>
            <a:bodyPr lIns="50800" tIns="50800" rIns="50800" bIns="50800" rtlCol="0" anchor="ctr"/>
            <a:lstStyle/>
            <a:p>
              <a:pPr algn="ctr">
                <a:lnSpc>
                  <a:spcPts val="2983"/>
                </a:lnSpc>
              </a:pPr>
              <a:endParaRPr/>
            </a:p>
          </p:txBody>
        </p:sp>
      </p:grpSp>
      <p:sp>
        <p:nvSpPr>
          <p:cNvPr id="49" name="TextBox 49"/>
          <p:cNvSpPr txBox="1"/>
          <p:nvPr/>
        </p:nvSpPr>
        <p:spPr>
          <a:xfrm>
            <a:off x="11528553" y="6259573"/>
            <a:ext cx="3383721" cy="356074"/>
          </a:xfrm>
          <a:prstGeom prst="rect">
            <a:avLst/>
          </a:prstGeom>
        </p:spPr>
        <p:txBody>
          <a:bodyPr lIns="0" tIns="0" rIns="0" bIns="0" rtlCol="0" anchor="t">
            <a:spAutoFit/>
          </a:bodyPr>
          <a:lstStyle/>
          <a:p>
            <a:pPr marL="0" lvl="0" indent="0" algn="l">
              <a:lnSpc>
                <a:spcPts val="2983"/>
              </a:lnSpc>
              <a:spcBef>
                <a:spcPct val="0"/>
              </a:spcBef>
            </a:pPr>
            <a:r>
              <a:rPr lang="en-US" sz="2131" b="1" u="none" strike="noStrike" spc="-21">
                <a:solidFill>
                  <a:srgbClr val="FFFFFF"/>
                </a:solidFill>
                <a:latin typeface="Canva Sans Bold"/>
                <a:ea typeface="Canva Sans Bold"/>
                <a:cs typeface="Canva Sans Bold"/>
                <a:sym typeface="Canva Sans Bold"/>
              </a:rPr>
              <a:t>DAX , Measures</a:t>
            </a:r>
          </a:p>
        </p:txBody>
      </p:sp>
      <p:grpSp>
        <p:nvGrpSpPr>
          <p:cNvPr id="50" name="Group 50"/>
          <p:cNvGrpSpPr/>
          <p:nvPr/>
        </p:nvGrpSpPr>
        <p:grpSpPr>
          <a:xfrm>
            <a:off x="11327560" y="7752460"/>
            <a:ext cx="9571474" cy="602076"/>
            <a:chOff x="0" y="0"/>
            <a:chExt cx="12761965" cy="802768"/>
          </a:xfrm>
        </p:grpSpPr>
        <p:grpSp>
          <p:nvGrpSpPr>
            <p:cNvPr id="51" name="Group 51"/>
            <p:cNvGrpSpPr/>
            <p:nvPr/>
          </p:nvGrpSpPr>
          <p:grpSpPr>
            <a:xfrm>
              <a:off x="0" y="0"/>
              <a:ext cx="12761965" cy="802768"/>
              <a:chOff x="0" y="0"/>
              <a:chExt cx="1969439" cy="123884"/>
            </a:xfrm>
          </p:grpSpPr>
          <p:sp>
            <p:nvSpPr>
              <p:cNvPr id="52" name="Freeform 52"/>
              <p:cNvSpPr/>
              <p:nvPr/>
            </p:nvSpPr>
            <p:spPr>
              <a:xfrm>
                <a:off x="0" y="0"/>
                <a:ext cx="1969439" cy="123884"/>
              </a:xfrm>
              <a:custGeom>
                <a:avLst/>
                <a:gdLst/>
                <a:ahLst/>
                <a:cxnLst/>
                <a:rect l="l" t="t" r="r" b="b"/>
                <a:pathLst>
                  <a:path w="1969439" h="123884">
                    <a:moveTo>
                      <a:pt x="15798" y="0"/>
                    </a:moveTo>
                    <a:lnTo>
                      <a:pt x="1953641" y="0"/>
                    </a:lnTo>
                    <a:cubicBezTo>
                      <a:pt x="1962366" y="0"/>
                      <a:pt x="1969439" y="7073"/>
                      <a:pt x="1969439" y="15798"/>
                    </a:cubicBezTo>
                    <a:lnTo>
                      <a:pt x="1969439" y="108086"/>
                    </a:lnTo>
                    <a:cubicBezTo>
                      <a:pt x="1969439" y="116811"/>
                      <a:pt x="1962366" y="123884"/>
                      <a:pt x="1953641" y="123884"/>
                    </a:cubicBezTo>
                    <a:lnTo>
                      <a:pt x="15798" y="123884"/>
                    </a:lnTo>
                    <a:cubicBezTo>
                      <a:pt x="7073" y="123884"/>
                      <a:pt x="0" y="116811"/>
                      <a:pt x="0" y="108086"/>
                    </a:cubicBezTo>
                    <a:lnTo>
                      <a:pt x="0" y="15798"/>
                    </a:lnTo>
                    <a:cubicBezTo>
                      <a:pt x="0" y="7073"/>
                      <a:pt x="7073" y="0"/>
                      <a:pt x="15798" y="0"/>
                    </a:cubicBezTo>
                    <a:close/>
                  </a:path>
                </a:pathLst>
              </a:custGeom>
              <a:solidFill>
                <a:srgbClr val="002266"/>
              </a:solidFill>
            </p:spPr>
            <p:txBody>
              <a:bodyPr/>
              <a:lstStyle/>
              <a:p>
                <a:endParaRPr lang="en-US"/>
              </a:p>
            </p:txBody>
          </p:sp>
          <p:sp>
            <p:nvSpPr>
              <p:cNvPr id="53" name="TextBox 53"/>
              <p:cNvSpPr txBox="1"/>
              <p:nvPr/>
            </p:nvSpPr>
            <p:spPr>
              <a:xfrm>
                <a:off x="0" y="-38100"/>
                <a:ext cx="1969439" cy="161984"/>
              </a:xfrm>
              <a:prstGeom prst="rect">
                <a:avLst/>
              </a:prstGeom>
            </p:spPr>
            <p:txBody>
              <a:bodyPr lIns="50800" tIns="50800" rIns="50800" bIns="50800" rtlCol="0" anchor="ctr"/>
              <a:lstStyle/>
              <a:p>
                <a:pPr algn="ctr">
                  <a:lnSpc>
                    <a:spcPts val="2983"/>
                  </a:lnSpc>
                </a:pPr>
                <a:endParaRPr/>
              </a:p>
            </p:txBody>
          </p:sp>
        </p:grpSp>
        <p:sp>
          <p:nvSpPr>
            <p:cNvPr id="54" name="TextBox 54"/>
            <p:cNvSpPr txBox="1"/>
            <p:nvPr/>
          </p:nvSpPr>
          <p:spPr>
            <a:xfrm>
              <a:off x="267991" y="179950"/>
              <a:ext cx="4456498" cy="462066"/>
            </a:xfrm>
            <a:prstGeom prst="rect">
              <a:avLst/>
            </a:prstGeom>
          </p:spPr>
          <p:txBody>
            <a:bodyPr lIns="0" tIns="0" rIns="0" bIns="0" rtlCol="0" anchor="t">
              <a:spAutoFit/>
            </a:bodyPr>
            <a:lstStyle/>
            <a:p>
              <a:pPr marL="0" lvl="0" indent="0" algn="l">
                <a:lnSpc>
                  <a:spcPts val="2983"/>
                </a:lnSpc>
                <a:spcBef>
                  <a:spcPct val="0"/>
                </a:spcBef>
              </a:pPr>
              <a:r>
                <a:rPr lang="en-US" sz="2131" b="1" u="none" strike="noStrike" spc="-21">
                  <a:solidFill>
                    <a:srgbClr val="FFFFFF"/>
                  </a:solidFill>
                  <a:latin typeface="Canva Sans Bold"/>
                  <a:ea typeface="Canva Sans Bold"/>
                  <a:cs typeface="Canva Sans Bold"/>
                  <a:sym typeface="Canva Sans Bold"/>
                </a:rPr>
                <a:t>Visual Sample</a:t>
              </a:r>
            </a:p>
          </p:txBody>
        </p:sp>
      </p:grpSp>
      <p:grpSp>
        <p:nvGrpSpPr>
          <p:cNvPr id="55" name="Group 55"/>
          <p:cNvGrpSpPr/>
          <p:nvPr/>
        </p:nvGrpSpPr>
        <p:grpSpPr>
          <a:xfrm>
            <a:off x="11353530" y="2104684"/>
            <a:ext cx="9571474" cy="602076"/>
            <a:chOff x="0" y="0"/>
            <a:chExt cx="1969439" cy="123884"/>
          </a:xfrm>
        </p:grpSpPr>
        <p:sp>
          <p:nvSpPr>
            <p:cNvPr id="56" name="Freeform 56"/>
            <p:cNvSpPr/>
            <p:nvPr/>
          </p:nvSpPr>
          <p:spPr>
            <a:xfrm>
              <a:off x="0" y="0"/>
              <a:ext cx="1969439" cy="123884"/>
            </a:xfrm>
            <a:custGeom>
              <a:avLst/>
              <a:gdLst/>
              <a:ahLst/>
              <a:cxnLst/>
              <a:rect l="l" t="t" r="r" b="b"/>
              <a:pathLst>
                <a:path w="1969439" h="123884">
                  <a:moveTo>
                    <a:pt x="15798" y="0"/>
                  </a:moveTo>
                  <a:lnTo>
                    <a:pt x="1953641" y="0"/>
                  </a:lnTo>
                  <a:cubicBezTo>
                    <a:pt x="1962366" y="0"/>
                    <a:pt x="1969439" y="7073"/>
                    <a:pt x="1969439" y="15798"/>
                  </a:cubicBezTo>
                  <a:lnTo>
                    <a:pt x="1969439" y="108086"/>
                  </a:lnTo>
                  <a:cubicBezTo>
                    <a:pt x="1969439" y="116811"/>
                    <a:pt x="1962366" y="123884"/>
                    <a:pt x="1953641" y="123884"/>
                  </a:cubicBezTo>
                  <a:lnTo>
                    <a:pt x="15798" y="123884"/>
                  </a:lnTo>
                  <a:cubicBezTo>
                    <a:pt x="7073" y="123884"/>
                    <a:pt x="0" y="116811"/>
                    <a:pt x="0" y="108086"/>
                  </a:cubicBezTo>
                  <a:lnTo>
                    <a:pt x="0" y="15798"/>
                  </a:lnTo>
                  <a:cubicBezTo>
                    <a:pt x="0" y="7073"/>
                    <a:pt x="7073" y="0"/>
                    <a:pt x="15798" y="0"/>
                  </a:cubicBezTo>
                  <a:close/>
                </a:path>
              </a:pathLst>
            </a:custGeom>
            <a:solidFill>
              <a:srgbClr val="002266"/>
            </a:solidFill>
          </p:spPr>
          <p:txBody>
            <a:bodyPr/>
            <a:lstStyle/>
            <a:p>
              <a:endParaRPr lang="en-US"/>
            </a:p>
          </p:txBody>
        </p:sp>
        <p:sp>
          <p:nvSpPr>
            <p:cNvPr id="57" name="TextBox 57"/>
            <p:cNvSpPr txBox="1"/>
            <p:nvPr/>
          </p:nvSpPr>
          <p:spPr>
            <a:xfrm>
              <a:off x="0" y="-38100"/>
              <a:ext cx="1969439" cy="161984"/>
            </a:xfrm>
            <a:prstGeom prst="rect">
              <a:avLst/>
            </a:prstGeom>
          </p:spPr>
          <p:txBody>
            <a:bodyPr lIns="50800" tIns="50800" rIns="50800" bIns="50800" rtlCol="0" anchor="ctr"/>
            <a:lstStyle/>
            <a:p>
              <a:pPr algn="ctr">
                <a:lnSpc>
                  <a:spcPts val="2983"/>
                </a:lnSpc>
              </a:pPr>
              <a:endParaRPr/>
            </a:p>
          </p:txBody>
        </p:sp>
      </p:grpSp>
      <p:sp>
        <p:nvSpPr>
          <p:cNvPr id="58" name="TextBox 58"/>
          <p:cNvSpPr txBox="1"/>
          <p:nvPr/>
        </p:nvSpPr>
        <p:spPr>
          <a:xfrm>
            <a:off x="11528553" y="2189585"/>
            <a:ext cx="3366513" cy="356074"/>
          </a:xfrm>
          <a:prstGeom prst="rect">
            <a:avLst/>
          </a:prstGeom>
        </p:spPr>
        <p:txBody>
          <a:bodyPr lIns="0" tIns="0" rIns="0" bIns="0" rtlCol="0" anchor="t">
            <a:spAutoFit/>
          </a:bodyPr>
          <a:lstStyle/>
          <a:p>
            <a:pPr algn="l">
              <a:lnSpc>
                <a:spcPts val="2983"/>
              </a:lnSpc>
              <a:spcBef>
                <a:spcPct val="0"/>
              </a:spcBef>
            </a:pPr>
            <a:r>
              <a:rPr lang="en-US" sz="2131" b="1" spc="-21">
                <a:solidFill>
                  <a:srgbClr val="FFFFFF"/>
                </a:solidFill>
                <a:latin typeface="Canva Sans Bold"/>
                <a:ea typeface="Canva Sans Bold"/>
                <a:cs typeface="Canva Sans Bold"/>
                <a:sym typeface="Canva Sans Bold"/>
              </a:rPr>
              <a:t>Project Overview</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1"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00" fill="hold"/>
                                        <p:tgtEl>
                                          <p:spTgt spid="6"/>
                                        </p:tgtEl>
                                        <p:attrNameLst>
                                          <p:attrName>ppt_x</p:attrName>
                                        </p:attrNameLst>
                                      </p:cBhvr>
                                      <p:tavLst>
                                        <p:tav tm="0">
                                          <p:val>
                                            <p:strVal val="#ppt_x"/>
                                          </p:val>
                                        </p:tav>
                                        <p:tav tm="100000">
                                          <p:val>
                                            <p:strVal val="#ppt_x"/>
                                          </p:val>
                                        </p:tav>
                                      </p:tavLst>
                                    </p:anim>
                                    <p:anim calcmode="lin" valueType="num">
                                      <p:cBhvr additive="base">
                                        <p:cTn id="13" dur="2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400"/>
                            </p:stCondLst>
                            <p:childTnLst>
                              <p:par>
                                <p:cTn id="15" presetID="2" presetClass="entr" presetSubtype="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00" fill="hold"/>
                                        <p:tgtEl>
                                          <p:spTgt spid="9"/>
                                        </p:tgtEl>
                                        <p:attrNameLst>
                                          <p:attrName>ppt_x</p:attrName>
                                        </p:attrNameLst>
                                      </p:cBhvr>
                                      <p:tavLst>
                                        <p:tav tm="0">
                                          <p:val>
                                            <p:strVal val="#ppt_x"/>
                                          </p:val>
                                        </p:tav>
                                        <p:tav tm="100000">
                                          <p:val>
                                            <p:strVal val="#ppt_x"/>
                                          </p:val>
                                        </p:tav>
                                      </p:tavLst>
                                    </p:anim>
                                    <p:anim calcmode="lin" valueType="num">
                                      <p:cBhvr additive="base">
                                        <p:cTn id="18" dur="200" fill="hold"/>
                                        <p:tgtEl>
                                          <p:spTgt spid="9"/>
                                        </p:tgtEl>
                                        <p:attrNameLst>
                                          <p:attrName>ppt_y</p:attrName>
                                        </p:attrNameLst>
                                      </p:cBhvr>
                                      <p:tavLst>
                                        <p:tav tm="0">
                                          <p:val>
                                            <p:strVal val="0-#ppt_h/2"/>
                                          </p:val>
                                        </p:tav>
                                        <p:tav tm="100000">
                                          <p:val>
                                            <p:strVal val="#ppt_y"/>
                                          </p:val>
                                        </p:tav>
                                      </p:tavLst>
                                    </p:anim>
                                  </p:childTnLst>
                                </p:cTn>
                              </p:par>
                            </p:childTnLst>
                          </p:cTn>
                        </p:par>
                        <p:par>
                          <p:cTn id="19" fill="hold">
                            <p:stCondLst>
                              <p:cond delay="600"/>
                            </p:stCondLst>
                            <p:childTnLst>
                              <p:par>
                                <p:cTn id="20" presetID="2" presetClass="entr" presetSubtype="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00" fill="hold"/>
                                        <p:tgtEl>
                                          <p:spTgt spid="10"/>
                                        </p:tgtEl>
                                        <p:attrNameLst>
                                          <p:attrName>ppt_x</p:attrName>
                                        </p:attrNameLst>
                                      </p:cBhvr>
                                      <p:tavLst>
                                        <p:tav tm="0">
                                          <p:val>
                                            <p:strVal val="#ppt_x"/>
                                          </p:val>
                                        </p:tav>
                                        <p:tav tm="100000">
                                          <p:val>
                                            <p:strVal val="#ppt_x"/>
                                          </p:val>
                                        </p:tav>
                                      </p:tavLst>
                                    </p:anim>
                                    <p:anim calcmode="lin" valueType="num">
                                      <p:cBhvr additive="base">
                                        <p:cTn id="23" dur="200" fill="hold"/>
                                        <p:tgtEl>
                                          <p:spTgt spid="10"/>
                                        </p:tgtEl>
                                        <p:attrNameLst>
                                          <p:attrName>ppt_y</p:attrName>
                                        </p:attrNameLst>
                                      </p:cBhvr>
                                      <p:tavLst>
                                        <p:tav tm="0">
                                          <p:val>
                                            <p:strVal val="0-#ppt_h/2"/>
                                          </p:val>
                                        </p:tav>
                                        <p:tav tm="100000">
                                          <p:val>
                                            <p:strVal val="#ppt_y"/>
                                          </p:val>
                                        </p:tav>
                                      </p:tavLst>
                                    </p:anim>
                                  </p:childTnLst>
                                </p:cTn>
                              </p:par>
                            </p:childTnLst>
                          </p:cTn>
                        </p:par>
                        <p:par>
                          <p:cTn id="24" fill="hold">
                            <p:stCondLst>
                              <p:cond delay="800"/>
                            </p:stCondLst>
                            <p:childTnLst>
                              <p:par>
                                <p:cTn id="25" presetID="2" presetClass="entr" presetSubtype="1"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200" fill="hold"/>
                                        <p:tgtEl>
                                          <p:spTgt spid="55"/>
                                        </p:tgtEl>
                                        <p:attrNameLst>
                                          <p:attrName>ppt_x</p:attrName>
                                        </p:attrNameLst>
                                      </p:cBhvr>
                                      <p:tavLst>
                                        <p:tav tm="0">
                                          <p:val>
                                            <p:strVal val="#ppt_x"/>
                                          </p:val>
                                        </p:tav>
                                        <p:tav tm="100000">
                                          <p:val>
                                            <p:strVal val="#ppt_x"/>
                                          </p:val>
                                        </p:tav>
                                      </p:tavLst>
                                    </p:anim>
                                    <p:anim calcmode="lin" valueType="num">
                                      <p:cBhvr additive="base">
                                        <p:cTn id="28" dur="200" fill="hold"/>
                                        <p:tgtEl>
                                          <p:spTgt spid="55"/>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2" presetClass="entr" presetSubtype="1"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200" fill="hold"/>
                                        <p:tgtEl>
                                          <p:spTgt spid="58"/>
                                        </p:tgtEl>
                                        <p:attrNameLst>
                                          <p:attrName>ppt_x</p:attrName>
                                        </p:attrNameLst>
                                      </p:cBhvr>
                                      <p:tavLst>
                                        <p:tav tm="0">
                                          <p:val>
                                            <p:strVal val="#ppt_x"/>
                                          </p:val>
                                        </p:tav>
                                        <p:tav tm="100000">
                                          <p:val>
                                            <p:strVal val="#ppt_x"/>
                                          </p:val>
                                        </p:tav>
                                      </p:tavLst>
                                    </p:anim>
                                    <p:anim calcmode="lin" valueType="num">
                                      <p:cBhvr additive="base">
                                        <p:cTn id="33" dur="200" fill="hold"/>
                                        <p:tgtEl>
                                          <p:spTgt spid="58"/>
                                        </p:tgtEl>
                                        <p:attrNameLst>
                                          <p:attrName>ppt_y</p:attrName>
                                        </p:attrNameLst>
                                      </p:cBhvr>
                                      <p:tavLst>
                                        <p:tav tm="0">
                                          <p:val>
                                            <p:strVal val="0-#ppt_h/2"/>
                                          </p:val>
                                        </p:tav>
                                        <p:tav tm="100000">
                                          <p:val>
                                            <p:strVal val="#ppt_y"/>
                                          </p:val>
                                        </p:tav>
                                      </p:tavLst>
                                    </p:anim>
                                  </p:childTnLst>
                                </p:cTn>
                              </p:par>
                            </p:childTnLst>
                          </p:cTn>
                        </p:par>
                        <p:par>
                          <p:cTn id="34" fill="hold">
                            <p:stCondLst>
                              <p:cond delay="1200"/>
                            </p:stCondLst>
                            <p:childTnLst>
                              <p:par>
                                <p:cTn id="35" presetID="2" presetClass="entr" presetSubtype="1"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200" fill="hold"/>
                                        <p:tgtEl>
                                          <p:spTgt spid="11"/>
                                        </p:tgtEl>
                                        <p:attrNameLst>
                                          <p:attrName>ppt_x</p:attrName>
                                        </p:attrNameLst>
                                      </p:cBhvr>
                                      <p:tavLst>
                                        <p:tav tm="0">
                                          <p:val>
                                            <p:strVal val="#ppt_x"/>
                                          </p:val>
                                        </p:tav>
                                        <p:tav tm="100000">
                                          <p:val>
                                            <p:strVal val="#ppt_x"/>
                                          </p:val>
                                        </p:tav>
                                      </p:tavLst>
                                    </p:anim>
                                    <p:anim calcmode="lin" valueType="num">
                                      <p:cBhvr additive="base">
                                        <p:cTn id="38" dur="200" fill="hold"/>
                                        <p:tgtEl>
                                          <p:spTgt spid="11"/>
                                        </p:tgtEl>
                                        <p:attrNameLst>
                                          <p:attrName>ppt_y</p:attrName>
                                        </p:attrNameLst>
                                      </p:cBhvr>
                                      <p:tavLst>
                                        <p:tav tm="0">
                                          <p:val>
                                            <p:strVal val="0-#ppt_h/2"/>
                                          </p:val>
                                        </p:tav>
                                        <p:tav tm="100000">
                                          <p:val>
                                            <p:strVal val="#ppt_y"/>
                                          </p:val>
                                        </p:tav>
                                      </p:tavLst>
                                    </p:anim>
                                  </p:childTnLst>
                                </p:cTn>
                              </p:par>
                            </p:childTnLst>
                          </p:cTn>
                        </p:par>
                        <p:par>
                          <p:cTn id="39" fill="hold">
                            <p:stCondLst>
                              <p:cond delay="1400"/>
                            </p:stCondLst>
                            <p:childTnLst>
                              <p:par>
                                <p:cTn id="40" presetID="2" presetClass="entr" presetSubtype="1"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200" fill="hold"/>
                                        <p:tgtEl>
                                          <p:spTgt spid="20"/>
                                        </p:tgtEl>
                                        <p:attrNameLst>
                                          <p:attrName>ppt_x</p:attrName>
                                        </p:attrNameLst>
                                      </p:cBhvr>
                                      <p:tavLst>
                                        <p:tav tm="0">
                                          <p:val>
                                            <p:strVal val="#ppt_x"/>
                                          </p:val>
                                        </p:tav>
                                        <p:tav tm="100000">
                                          <p:val>
                                            <p:strVal val="#ppt_x"/>
                                          </p:val>
                                        </p:tav>
                                      </p:tavLst>
                                    </p:anim>
                                    <p:anim calcmode="lin" valueType="num">
                                      <p:cBhvr additive="base">
                                        <p:cTn id="43" dur="200" fill="hold"/>
                                        <p:tgtEl>
                                          <p:spTgt spid="20"/>
                                        </p:tgtEl>
                                        <p:attrNameLst>
                                          <p:attrName>ppt_y</p:attrName>
                                        </p:attrNameLst>
                                      </p:cBhvr>
                                      <p:tavLst>
                                        <p:tav tm="0">
                                          <p:val>
                                            <p:strVal val="0-#ppt_h/2"/>
                                          </p:val>
                                        </p:tav>
                                        <p:tav tm="100000">
                                          <p:val>
                                            <p:strVal val="#ppt_y"/>
                                          </p:val>
                                        </p:tav>
                                      </p:tavLst>
                                    </p:anim>
                                  </p:childTnLst>
                                </p:cTn>
                              </p:par>
                            </p:childTnLst>
                          </p:cTn>
                        </p:par>
                        <p:par>
                          <p:cTn id="44" fill="hold">
                            <p:stCondLst>
                              <p:cond delay="1600"/>
                            </p:stCondLst>
                            <p:childTnLst>
                              <p:par>
                                <p:cTn id="45" presetID="2" presetClass="entr" presetSubtype="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200" fill="hold"/>
                                        <p:tgtEl>
                                          <p:spTgt spid="12"/>
                                        </p:tgtEl>
                                        <p:attrNameLst>
                                          <p:attrName>ppt_x</p:attrName>
                                        </p:attrNameLst>
                                      </p:cBhvr>
                                      <p:tavLst>
                                        <p:tav tm="0">
                                          <p:val>
                                            <p:strVal val="#ppt_x"/>
                                          </p:val>
                                        </p:tav>
                                        <p:tav tm="100000">
                                          <p:val>
                                            <p:strVal val="#ppt_x"/>
                                          </p:val>
                                        </p:tav>
                                      </p:tavLst>
                                    </p:anim>
                                    <p:anim calcmode="lin" valueType="num">
                                      <p:cBhvr additive="base">
                                        <p:cTn id="48" dur="200" fill="hold"/>
                                        <p:tgtEl>
                                          <p:spTgt spid="12"/>
                                        </p:tgtEl>
                                        <p:attrNameLst>
                                          <p:attrName>ppt_y</p:attrName>
                                        </p:attrNameLst>
                                      </p:cBhvr>
                                      <p:tavLst>
                                        <p:tav tm="0">
                                          <p:val>
                                            <p:strVal val="0-#ppt_h/2"/>
                                          </p:val>
                                        </p:tav>
                                        <p:tav tm="100000">
                                          <p:val>
                                            <p:strVal val="#ppt_y"/>
                                          </p:val>
                                        </p:tav>
                                      </p:tavLst>
                                    </p:anim>
                                  </p:childTnLst>
                                </p:cTn>
                              </p:par>
                            </p:childTnLst>
                          </p:cTn>
                        </p:par>
                        <p:par>
                          <p:cTn id="49" fill="hold">
                            <p:stCondLst>
                              <p:cond delay="1800"/>
                            </p:stCondLst>
                            <p:childTnLst>
                              <p:par>
                                <p:cTn id="50" presetID="2" presetClass="entr" presetSubtype="1"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200" fill="hold"/>
                                        <p:tgtEl>
                                          <p:spTgt spid="25"/>
                                        </p:tgtEl>
                                        <p:attrNameLst>
                                          <p:attrName>ppt_x</p:attrName>
                                        </p:attrNameLst>
                                      </p:cBhvr>
                                      <p:tavLst>
                                        <p:tav tm="0">
                                          <p:val>
                                            <p:strVal val="#ppt_x"/>
                                          </p:val>
                                        </p:tav>
                                        <p:tav tm="100000">
                                          <p:val>
                                            <p:strVal val="#ppt_x"/>
                                          </p:val>
                                        </p:tav>
                                      </p:tavLst>
                                    </p:anim>
                                    <p:anim calcmode="lin" valueType="num">
                                      <p:cBhvr additive="base">
                                        <p:cTn id="53" dur="200" fill="hold"/>
                                        <p:tgtEl>
                                          <p:spTgt spid="25"/>
                                        </p:tgtEl>
                                        <p:attrNameLst>
                                          <p:attrName>ppt_y</p:attrName>
                                        </p:attrNameLst>
                                      </p:cBhvr>
                                      <p:tavLst>
                                        <p:tav tm="0">
                                          <p:val>
                                            <p:strVal val="0-#ppt_h/2"/>
                                          </p:val>
                                        </p:tav>
                                        <p:tav tm="100000">
                                          <p:val>
                                            <p:strVal val="#ppt_y"/>
                                          </p:val>
                                        </p:tav>
                                      </p:tavLst>
                                    </p:anim>
                                  </p:childTnLst>
                                </p:cTn>
                              </p:par>
                            </p:childTnLst>
                          </p:cTn>
                        </p:par>
                        <p:par>
                          <p:cTn id="54" fill="hold">
                            <p:stCondLst>
                              <p:cond delay="2000"/>
                            </p:stCondLst>
                            <p:childTnLst>
                              <p:par>
                                <p:cTn id="55" presetID="2" presetClass="entr" presetSubtype="1"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200" fill="hold"/>
                                        <p:tgtEl>
                                          <p:spTgt spid="28"/>
                                        </p:tgtEl>
                                        <p:attrNameLst>
                                          <p:attrName>ppt_x</p:attrName>
                                        </p:attrNameLst>
                                      </p:cBhvr>
                                      <p:tavLst>
                                        <p:tav tm="0">
                                          <p:val>
                                            <p:strVal val="#ppt_x"/>
                                          </p:val>
                                        </p:tav>
                                        <p:tav tm="100000">
                                          <p:val>
                                            <p:strVal val="#ppt_x"/>
                                          </p:val>
                                        </p:tav>
                                      </p:tavLst>
                                    </p:anim>
                                    <p:anim calcmode="lin" valueType="num">
                                      <p:cBhvr additive="base">
                                        <p:cTn id="58" dur="2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2200"/>
                            </p:stCondLst>
                            <p:childTnLst>
                              <p:par>
                                <p:cTn id="60" presetID="2" presetClass="entr" presetSubtype="1"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200" fill="hold"/>
                                        <p:tgtEl>
                                          <p:spTgt spid="13"/>
                                        </p:tgtEl>
                                        <p:attrNameLst>
                                          <p:attrName>ppt_x</p:attrName>
                                        </p:attrNameLst>
                                      </p:cBhvr>
                                      <p:tavLst>
                                        <p:tav tm="0">
                                          <p:val>
                                            <p:strVal val="#ppt_x"/>
                                          </p:val>
                                        </p:tav>
                                        <p:tav tm="100000">
                                          <p:val>
                                            <p:strVal val="#ppt_x"/>
                                          </p:val>
                                        </p:tav>
                                      </p:tavLst>
                                    </p:anim>
                                    <p:anim calcmode="lin" valueType="num">
                                      <p:cBhvr additive="base">
                                        <p:cTn id="63" dur="200" fill="hold"/>
                                        <p:tgtEl>
                                          <p:spTgt spid="13"/>
                                        </p:tgtEl>
                                        <p:attrNameLst>
                                          <p:attrName>ppt_y</p:attrName>
                                        </p:attrNameLst>
                                      </p:cBhvr>
                                      <p:tavLst>
                                        <p:tav tm="0">
                                          <p:val>
                                            <p:strVal val="0-#ppt_h/2"/>
                                          </p:val>
                                        </p:tav>
                                        <p:tav tm="100000">
                                          <p:val>
                                            <p:strVal val="#ppt_y"/>
                                          </p:val>
                                        </p:tav>
                                      </p:tavLst>
                                    </p:anim>
                                  </p:childTnLst>
                                </p:cTn>
                              </p:par>
                            </p:childTnLst>
                          </p:cTn>
                        </p:par>
                        <p:par>
                          <p:cTn id="64" fill="hold">
                            <p:stCondLst>
                              <p:cond delay="2400"/>
                            </p:stCondLst>
                            <p:childTnLst>
                              <p:par>
                                <p:cTn id="65" presetID="2" presetClass="entr" presetSubtype="1"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200" fill="hold"/>
                                        <p:tgtEl>
                                          <p:spTgt spid="29"/>
                                        </p:tgtEl>
                                        <p:attrNameLst>
                                          <p:attrName>ppt_x</p:attrName>
                                        </p:attrNameLst>
                                      </p:cBhvr>
                                      <p:tavLst>
                                        <p:tav tm="0">
                                          <p:val>
                                            <p:strVal val="#ppt_x"/>
                                          </p:val>
                                        </p:tav>
                                        <p:tav tm="100000">
                                          <p:val>
                                            <p:strVal val="#ppt_x"/>
                                          </p:val>
                                        </p:tav>
                                      </p:tavLst>
                                    </p:anim>
                                    <p:anim calcmode="lin" valueType="num">
                                      <p:cBhvr additive="base">
                                        <p:cTn id="68" dur="200" fill="hold"/>
                                        <p:tgtEl>
                                          <p:spTgt spid="29"/>
                                        </p:tgtEl>
                                        <p:attrNameLst>
                                          <p:attrName>ppt_y</p:attrName>
                                        </p:attrNameLst>
                                      </p:cBhvr>
                                      <p:tavLst>
                                        <p:tav tm="0">
                                          <p:val>
                                            <p:strVal val="0-#ppt_h/2"/>
                                          </p:val>
                                        </p:tav>
                                        <p:tav tm="100000">
                                          <p:val>
                                            <p:strVal val="#ppt_y"/>
                                          </p:val>
                                        </p:tav>
                                      </p:tavLst>
                                    </p:anim>
                                  </p:childTnLst>
                                </p:cTn>
                              </p:par>
                            </p:childTnLst>
                          </p:cTn>
                        </p:par>
                        <p:par>
                          <p:cTn id="69" fill="hold">
                            <p:stCondLst>
                              <p:cond delay="2600"/>
                            </p:stCondLst>
                            <p:childTnLst>
                              <p:par>
                                <p:cTn id="70" presetID="2" presetClass="entr" presetSubtype="1"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additive="base">
                                        <p:cTn id="72" dur="200" fill="hold"/>
                                        <p:tgtEl>
                                          <p:spTgt spid="32"/>
                                        </p:tgtEl>
                                        <p:attrNameLst>
                                          <p:attrName>ppt_x</p:attrName>
                                        </p:attrNameLst>
                                      </p:cBhvr>
                                      <p:tavLst>
                                        <p:tav tm="0">
                                          <p:val>
                                            <p:strVal val="#ppt_x"/>
                                          </p:val>
                                        </p:tav>
                                        <p:tav tm="100000">
                                          <p:val>
                                            <p:strVal val="#ppt_x"/>
                                          </p:val>
                                        </p:tav>
                                      </p:tavLst>
                                    </p:anim>
                                    <p:anim calcmode="lin" valueType="num">
                                      <p:cBhvr additive="base">
                                        <p:cTn id="73" dur="200" fill="hold"/>
                                        <p:tgtEl>
                                          <p:spTgt spid="32"/>
                                        </p:tgtEl>
                                        <p:attrNameLst>
                                          <p:attrName>ppt_y</p:attrName>
                                        </p:attrNameLst>
                                      </p:cBhvr>
                                      <p:tavLst>
                                        <p:tav tm="0">
                                          <p:val>
                                            <p:strVal val="0-#ppt_h/2"/>
                                          </p:val>
                                        </p:tav>
                                        <p:tav tm="100000">
                                          <p:val>
                                            <p:strVal val="#ppt_y"/>
                                          </p:val>
                                        </p:tav>
                                      </p:tavLst>
                                    </p:anim>
                                  </p:childTnLst>
                                </p:cTn>
                              </p:par>
                            </p:childTnLst>
                          </p:cTn>
                        </p:par>
                        <p:par>
                          <p:cTn id="74" fill="hold">
                            <p:stCondLst>
                              <p:cond delay="2800"/>
                            </p:stCondLst>
                            <p:childTnLst>
                              <p:par>
                                <p:cTn id="75" presetID="2" presetClass="entr" presetSubtype="1"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200" fill="hold"/>
                                        <p:tgtEl>
                                          <p:spTgt spid="14"/>
                                        </p:tgtEl>
                                        <p:attrNameLst>
                                          <p:attrName>ppt_x</p:attrName>
                                        </p:attrNameLst>
                                      </p:cBhvr>
                                      <p:tavLst>
                                        <p:tav tm="0">
                                          <p:val>
                                            <p:strVal val="#ppt_x"/>
                                          </p:val>
                                        </p:tav>
                                        <p:tav tm="100000">
                                          <p:val>
                                            <p:strVal val="#ppt_x"/>
                                          </p:val>
                                        </p:tav>
                                      </p:tavLst>
                                    </p:anim>
                                    <p:anim calcmode="lin" valueType="num">
                                      <p:cBhvr additive="base">
                                        <p:cTn id="78" dur="200" fill="hold"/>
                                        <p:tgtEl>
                                          <p:spTgt spid="14"/>
                                        </p:tgtEl>
                                        <p:attrNameLst>
                                          <p:attrName>ppt_y</p:attrName>
                                        </p:attrNameLst>
                                      </p:cBhvr>
                                      <p:tavLst>
                                        <p:tav tm="0">
                                          <p:val>
                                            <p:strVal val="0-#ppt_h/2"/>
                                          </p:val>
                                        </p:tav>
                                        <p:tav tm="100000">
                                          <p:val>
                                            <p:strVal val="#ppt_y"/>
                                          </p:val>
                                        </p:tav>
                                      </p:tavLst>
                                    </p:anim>
                                  </p:childTnLst>
                                </p:cTn>
                              </p:par>
                            </p:childTnLst>
                          </p:cTn>
                        </p:par>
                        <p:par>
                          <p:cTn id="79" fill="hold">
                            <p:stCondLst>
                              <p:cond delay="3000"/>
                            </p:stCondLst>
                            <p:childTnLst>
                              <p:par>
                                <p:cTn id="80" presetID="2" presetClass="entr" presetSubtype="1" fill="hold" nodeType="after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additive="base">
                                        <p:cTn id="82" dur="200" fill="hold"/>
                                        <p:tgtEl>
                                          <p:spTgt spid="38"/>
                                        </p:tgtEl>
                                        <p:attrNameLst>
                                          <p:attrName>ppt_x</p:attrName>
                                        </p:attrNameLst>
                                      </p:cBhvr>
                                      <p:tavLst>
                                        <p:tav tm="0">
                                          <p:val>
                                            <p:strVal val="#ppt_x"/>
                                          </p:val>
                                        </p:tav>
                                        <p:tav tm="100000">
                                          <p:val>
                                            <p:strVal val="#ppt_x"/>
                                          </p:val>
                                        </p:tav>
                                      </p:tavLst>
                                    </p:anim>
                                    <p:anim calcmode="lin" valueType="num">
                                      <p:cBhvr additive="base">
                                        <p:cTn id="83" dur="200" fill="hold"/>
                                        <p:tgtEl>
                                          <p:spTgt spid="38"/>
                                        </p:tgtEl>
                                        <p:attrNameLst>
                                          <p:attrName>ppt_y</p:attrName>
                                        </p:attrNameLst>
                                      </p:cBhvr>
                                      <p:tavLst>
                                        <p:tav tm="0">
                                          <p:val>
                                            <p:strVal val="0-#ppt_h/2"/>
                                          </p:val>
                                        </p:tav>
                                        <p:tav tm="100000">
                                          <p:val>
                                            <p:strVal val="#ppt_y"/>
                                          </p:val>
                                        </p:tav>
                                      </p:tavLst>
                                    </p:anim>
                                  </p:childTnLst>
                                </p:cTn>
                              </p:par>
                            </p:childTnLst>
                          </p:cTn>
                        </p:par>
                        <p:par>
                          <p:cTn id="84" fill="hold">
                            <p:stCondLst>
                              <p:cond delay="3200"/>
                            </p:stCondLst>
                            <p:childTnLst>
                              <p:par>
                                <p:cTn id="85" presetID="2" presetClass="entr" presetSubtype="1"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 calcmode="lin" valueType="num">
                                      <p:cBhvr additive="base">
                                        <p:cTn id="87" dur="200" fill="hold"/>
                                        <p:tgtEl>
                                          <p:spTgt spid="41"/>
                                        </p:tgtEl>
                                        <p:attrNameLst>
                                          <p:attrName>ppt_x</p:attrName>
                                        </p:attrNameLst>
                                      </p:cBhvr>
                                      <p:tavLst>
                                        <p:tav tm="0">
                                          <p:val>
                                            <p:strVal val="#ppt_x"/>
                                          </p:val>
                                        </p:tav>
                                        <p:tav tm="100000">
                                          <p:val>
                                            <p:strVal val="#ppt_x"/>
                                          </p:val>
                                        </p:tav>
                                      </p:tavLst>
                                    </p:anim>
                                    <p:anim calcmode="lin" valueType="num">
                                      <p:cBhvr additive="base">
                                        <p:cTn id="88" dur="200" fill="hold"/>
                                        <p:tgtEl>
                                          <p:spTgt spid="41"/>
                                        </p:tgtEl>
                                        <p:attrNameLst>
                                          <p:attrName>ppt_y</p:attrName>
                                        </p:attrNameLst>
                                      </p:cBhvr>
                                      <p:tavLst>
                                        <p:tav tm="0">
                                          <p:val>
                                            <p:strVal val="0-#ppt_h/2"/>
                                          </p:val>
                                        </p:tav>
                                        <p:tav tm="100000">
                                          <p:val>
                                            <p:strVal val="#ppt_y"/>
                                          </p:val>
                                        </p:tav>
                                      </p:tavLst>
                                    </p:anim>
                                  </p:childTnLst>
                                </p:cTn>
                              </p:par>
                            </p:childTnLst>
                          </p:cTn>
                        </p:par>
                        <p:par>
                          <p:cTn id="89" fill="hold">
                            <p:stCondLst>
                              <p:cond delay="3400"/>
                            </p:stCondLst>
                            <p:childTnLst>
                              <p:par>
                                <p:cTn id="90" presetID="2" presetClass="entr" presetSubtype="1" fill="hold" grpId="0" nodeType="afterEffect">
                                  <p:stCondLst>
                                    <p:cond delay="0"/>
                                  </p:stCondLst>
                                  <p:childTnLst>
                                    <p:set>
                                      <p:cBhvr>
                                        <p:cTn id="91" dur="1" fill="hold">
                                          <p:stCondLst>
                                            <p:cond delay="0"/>
                                          </p:stCondLst>
                                        </p:cTn>
                                        <p:tgtEl>
                                          <p:spTgt spid="15"/>
                                        </p:tgtEl>
                                        <p:attrNameLst>
                                          <p:attrName>style.visibility</p:attrName>
                                        </p:attrNameLst>
                                      </p:cBhvr>
                                      <p:to>
                                        <p:strVal val="visible"/>
                                      </p:to>
                                    </p:set>
                                    <p:anim calcmode="lin" valueType="num">
                                      <p:cBhvr additive="base">
                                        <p:cTn id="92" dur="200" fill="hold"/>
                                        <p:tgtEl>
                                          <p:spTgt spid="15"/>
                                        </p:tgtEl>
                                        <p:attrNameLst>
                                          <p:attrName>ppt_x</p:attrName>
                                        </p:attrNameLst>
                                      </p:cBhvr>
                                      <p:tavLst>
                                        <p:tav tm="0">
                                          <p:val>
                                            <p:strVal val="#ppt_x"/>
                                          </p:val>
                                        </p:tav>
                                        <p:tav tm="100000">
                                          <p:val>
                                            <p:strVal val="#ppt_x"/>
                                          </p:val>
                                        </p:tav>
                                      </p:tavLst>
                                    </p:anim>
                                    <p:anim calcmode="lin" valueType="num">
                                      <p:cBhvr additive="base">
                                        <p:cTn id="93" dur="200" fill="hold"/>
                                        <p:tgtEl>
                                          <p:spTgt spid="15"/>
                                        </p:tgtEl>
                                        <p:attrNameLst>
                                          <p:attrName>ppt_y</p:attrName>
                                        </p:attrNameLst>
                                      </p:cBhvr>
                                      <p:tavLst>
                                        <p:tav tm="0">
                                          <p:val>
                                            <p:strVal val="0-#ppt_h/2"/>
                                          </p:val>
                                        </p:tav>
                                        <p:tav tm="100000">
                                          <p:val>
                                            <p:strVal val="#ppt_y"/>
                                          </p:val>
                                        </p:tav>
                                      </p:tavLst>
                                    </p:anim>
                                  </p:childTnLst>
                                </p:cTn>
                              </p:par>
                            </p:childTnLst>
                          </p:cTn>
                        </p:par>
                        <p:par>
                          <p:cTn id="94" fill="hold">
                            <p:stCondLst>
                              <p:cond delay="3600"/>
                            </p:stCondLst>
                            <p:childTnLst>
                              <p:par>
                                <p:cTn id="95" presetID="2" presetClass="entr" presetSubtype="1" fill="hold"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additive="base">
                                        <p:cTn id="97" dur="200" fill="hold"/>
                                        <p:tgtEl>
                                          <p:spTgt spid="46"/>
                                        </p:tgtEl>
                                        <p:attrNameLst>
                                          <p:attrName>ppt_x</p:attrName>
                                        </p:attrNameLst>
                                      </p:cBhvr>
                                      <p:tavLst>
                                        <p:tav tm="0">
                                          <p:val>
                                            <p:strVal val="#ppt_x"/>
                                          </p:val>
                                        </p:tav>
                                        <p:tav tm="100000">
                                          <p:val>
                                            <p:strVal val="#ppt_x"/>
                                          </p:val>
                                        </p:tav>
                                      </p:tavLst>
                                    </p:anim>
                                    <p:anim calcmode="lin" valueType="num">
                                      <p:cBhvr additive="base">
                                        <p:cTn id="98" dur="200" fill="hold"/>
                                        <p:tgtEl>
                                          <p:spTgt spid="46"/>
                                        </p:tgtEl>
                                        <p:attrNameLst>
                                          <p:attrName>ppt_y</p:attrName>
                                        </p:attrNameLst>
                                      </p:cBhvr>
                                      <p:tavLst>
                                        <p:tav tm="0">
                                          <p:val>
                                            <p:strVal val="0-#ppt_h/2"/>
                                          </p:val>
                                        </p:tav>
                                        <p:tav tm="100000">
                                          <p:val>
                                            <p:strVal val="#ppt_y"/>
                                          </p:val>
                                        </p:tav>
                                      </p:tavLst>
                                    </p:anim>
                                  </p:childTnLst>
                                </p:cTn>
                              </p:par>
                            </p:childTnLst>
                          </p:cTn>
                        </p:par>
                        <p:par>
                          <p:cTn id="99" fill="hold">
                            <p:stCondLst>
                              <p:cond delay="3800"/>
                            </p:stCondLst>
                            <p:childTnLst>
                              <p:par>
                                <p:cTn id="100" presetID="2" presetClass="entr" presetSubtype="1" fill="hold" grpId="0" nodeType="afterEffect">
                                  <p:stCondLst>
                                    <p:cond delay="0"/>
                                  </p:stCondLst>
                                  <p:childTnLst>
                                    <p:set>
                                      <p:cBhvr>
                                        <p:cTn id="101" dur="1" fill="hold">
                                          <p:stCondLst>
                                            <p:cond delay="0"/>
                                          </p:stCondLst>
                                        </p:cTn>
                                        <p:tgtEl>
                                          <p:spTgt spid="49"/>
                                        </p:tgtEl>
                                        <p:attrNameLst>
                                          <p:attrName>style.visibility</p:attrName>
                                        </p:attrNameLst>
                                      </p:cBhvr>
                                      <p:to>
                                        <p:strVal val="visible"/>
                                      </p:to>
                                    </p:set>
                                    <p:anim calcmode="lin" valueType="num">
                                      <p:cBhvr additive="base">
                                        <p:cTn id="102" dur="200" fill="hold"/>
                                        <p:tgtEl>
                                          <p:spTgt spid="49"/>
                                        </p:tgtEl>
                                        <p:attrNameLst>
                                          <p:attrName>ppt_x</p:attrName>
                                        </p:attrNameLst>
                                      </p:cBhvr>
                                      <p:tavLst>
                                        <p:tav tm="0">
                                          <p:val>
                                            <p:strVal val="#ppt_x"/>
                                          </p:val>
                                        </p:tav>
                                        <p:tav tm="100000">
                                          <p:val>
                                            <p:strVal val="#ppt_x"/>
                                          </p:val>
                                        </p:tav>
                                      </p:tavLst>
                                    </p:anim>
                                    <p:anim calcmode="lin" valueType="num">
                                      <p:cBhvr additive="base">
                                        <p:cTn id="103" dur="200" fill="hold"/>
                                        <p:tgtEl>
                                          <p:spTgt spid="49"/>
                                        </p:tgtEl>
                                        <p:attrNameLst>
                                          <p:attrName>ppt_y</p:attrName>
                                        </p:attrNameLst>
                                      </p:cBhvr>
                                      <p:tavLst>
                                        <p:tav tm="0">
                                          <p:val>
                                            <p:strVal val="0-#ppt_h/2"/>
                                          </p:val>
                                        </p:tav>
                                        <p:tav tm="100000">
                                          <p:val>
                                            <p:strVal val="#ppt_y"/>
                                          </p:val>
                                        </p:tav>
                                      </p:tavLst>
                                    </p:anim>
                                  </p:childTnLst>
                                </p:cTn>
                              </p:par>
                            </p:childTnLst>
                          </p:cTn>
                        </p:par>
                        <p:par>
                          <p:cTn id="104" fill="hold">
                            <p:stCondLst>
                              <p:cond delay="4000"/>
                            </p:stCondLst>
                            <p:childTnLst>
                              <p:par>
                                <p:cTn id="105" presetID="2" presetClass="entr" presetSubtype="1" fill="hold" grpId="0" nodeType="afterEffect">
                                  <p:stCondLst>
                                    <p:cond delay="0"/>
                                  </p:stCondLst>
                                  <p:childTnLst>
                                    <p:set>
                                      <p:cBhvr>
                                        <p:cTn id="106" dur="1" fill="hold">
                                          <p:stCondLst>
                                            <p:cond delay="0"/>
                                          </p:stCondLst>
                                        </p:cTn>
                                        <p:tgtEl>
                                          <p:spTgt spid="16"/>
                                        </p:tgtEl>
                                        <p:attrNameLst>
                                          <p:attrName>style.visibility</p:attrName>
                                        </p:attrNameLst>
                                      </p:cBhvr>
                                      <p:to>
                                        <p:strVal val="visible"/>
                                      </p:to>
                                    </p:set>
                                    <p:anim calcmode="lin" valueType="num">
                                      <p:cBhvr additive="base">
                                        <p:cTn id="107" dur="200" fill="hold"/>
                                        <p:tgtEl>
                                          <p:spTgt spid="16"/>
                                        </p:tgtEl>
                                        <p:attrNameLst>
                                          <p:attrName>ppt_x</p:attrName>
                                        </p:attrNameLst>
                                      </p:cBhvr>
                                      <p:tavLst>
                                        <p:tav tm="0">
                                          <p:val>
                                            <p:strVal val="#ppt_x"/>
                                          </p:val>
                                        </p:tav>
                                        <p:tav tm="100000">
                                          <p:val>
                                            <p:strVal val="#ppt_x"/>
                                          </p:val>
                                        </p:tav>
                                      </p:tavLst>
                                    </p:anim>
                                    <p:anim calcmode="lin" valueType="num">
                                      <p:cBhvr additive="base">
                                        <p:cTn id="108" dur="200" fill="hold"/>
                                        <p:tgtEl>
                                          <p:spTgt spid="16"/>
                                        </p:tgtEl>
                                        <p:attrNameLst>
                                          <p:attrName>ppt_y</p:attrName>
                                        </p:attrNameLst>
                                      </p:cBhvr>
                                      <p:tavLst>
                                        <p:tav tm="0">
                                          <p:val>
                                            <p:strVal val="0-#ppt_h/2"/>
                                          </p:val>
                                        </p:tav>
                                        <p:tav tm="100000">
                                          <p:val>
                                            <p:strVal val="#ppt_y"/>
                                          </p:val>
                                        </p:tav>
                                      </p:tavLst>
                                    </p:anim>
                                  </p:childTnLst>
                                </p:cTn>
                              </p:par>
                            </p:childTnLst>
                          </p:cTn>
                        </p:par>
                        <p:par>
                          <p:cTn id="109" fill="hold">
                            <p:stCondLst>
                              <p:cond delay="4200"/>
                            </p:stCondLst>
                            <p:childTnLst>
                              <p:par>
                                <p:cTn id="110" presetID="2" presetClass="entr" presetSubtype="1" fill="hold" nodeType="afterEffect">
                                  <p:stCondLst>
                                    <p:cond delay="0"/>
                                  </p:stCondLst>
                                  <p:childTnLst>
                                    <p:set>
                                      <p:cBhvr>
                                        <p:cTn id="111" dur="1" fill="hold">
                                          <p:stCondLst>
                                            <p:cond delay="0"/>
                                          </p:stCondLst>
                                        </p:cTn>
                                        <p:tgtEl>
                                          <p:spTgt spid="42"/>
                                        </p:tgtEl>
                                        <p:attrNameLst>
                                          <p:attrName>style.visibility</p:attrName>
                                        </p:attrNameLst>
                                      </p:cBhvr>
                                      <p:to>
                                        <p:strVal val="visible"/>
                                      </p:to>
                                    </p:set>
                                    <p:anim calcmode="lin" valueType="num">
                                      <p:cBhvr additive="base">
                                        <p:cTn id="112" dur="200" fill="hold"/>
                                        <p:tgtEl>
                                          <p:spTgt spid="42"/>
                                        </p:tgtEl>
                                        <p:attrNameLst>
                                          <p:attrName>ppt_x</p:attrName>
                                        </p:attrNameLst>
                                      </p:cBhvr>
                                      <p:tavLst>
                                        <p:tav tm="0">
                                          <p:val>
                                            <p:strVal val="#ppt_x"/>
                                          </p:val>
                                        </p:tav>
                                        <p:tav tm="100000">
                                          <p:val>
                                            <p:strVal val="#ppt_x"/>
                                          </p:val>
                                        </p:tav>
                                      </p:tavLst>
                                    </p:anim>
                                    <p:anim calcmode="lin" valueType="num">
                                      <p:cBhvr additive="base">
                                        <p:cTn id="113" dur="200" fill="hold"/>
                                        <p:tgtEl>
                                          <p:spTgt spid="42"/>
                                        </p:tgtEl>
                                        <p:attrNameLst>
                                          <p:attrName>ppt_y</p:attrName>
                                        </p:attrNameLst>
                                      </p:cBhvr>
                                      <p:tavLst>
                                        <p:tav tm="0">
                                          <p:val>
                                            <p:strVal val="0-#ppt_h/2"/>
                                          </p:val>
                                        </p:tav>
                                        <p:tav tm="100000">
                                          <p:val>
                                            <p:strVal val="#ppt_y"/>
                                          </p:val>
                                        </p:tav>
                                      </p:tavLst>
                                    </p:anim>
                                  </p:childTnLst>
                                </p:cTn>
                              </p:par>
                            </p:childTnLst>
                          </p:cTn>
                        </p:par>
                        <p:par>
                          <p:cTn id="114" fill="hold">
                            <p:stCondLst>
                              <p:cond delay="4400"/>
                            </p:stCondLst>
                            <p:childTnLst>
                              <p:par>
                                <p:cTn id="115" presetID="2" presetClass="entr" presetSubtype="1" fill="hold" grpId="0" nodeType="afterEffect">
                                  <p:stCondLst>
                                    <p:cond delay="0"/>
                                  </p:stCondLst>
                                  <p:childTnLst>
                                    <p:set>
                                      <p:cBhvr>
                                        <p:cTn id="116" dur="1" fill="hold">
                                          <p:stCondLst>
                                            <p:cond delay="0"/>
                                          </p:stCondLst>
                                        </p:cTn>
                                        <p:tgtEl>
                                          <p:spTgt spid="45"/>
                                        </p:tgtEl>
                                        <p:attrNameLst>
                                          <p:attrName>style.visibility</p:attrName>
                                        </p:attrNameLst>
                                      </p:cBhvr>
                                      <p:to>
                                        <p:strVal val="visible"/>
                                      </p:to>
                                    </p:set>
                                    <p:anim calcmode="lin" valueType="num">
                                      <p:cBhvr additive="base">
                                        <p:cTn id="117" dur="200" fill="hold"/>
                                        <p:tgtEl>
                                          <p:spTgt spid="45"/>
                                        </p:tgtEl>
                                        <p:attrNameLst>
                                          <p:attrName>ppt_x</p:attrName>
                                        </p:attrNameLst>
                                      </p:cBhvr>
                                      <p:tavLst>
                                        <p:tav tm="0">
                                          <p:val>
                                            <p:strVal val="#ppt_x"/>
                                          </p:val>
                                        </p:tav>
                                        <p:tav tm="100000">
                                          <p:val>
                                            <p:strVal val="#ppt_x"/>
                                          </p:val>
                                        </p:tav>
                                      </p:tavLst>
                                    </p:anim>
                                    <p:anim calcmode="lin" valueType="num">
                                      <p:cBhvr additive="base">
                                        <p:cTn id="118" dur="200" fill="hold"/>
                                        <p:tgtEl>
                                          <p:spTgt spid="45"/>
                                        </p:tgtEl>
                                        <p:attrNameLst>
                                          <p:attrName>ppt_y</p:attrName>
                                        </p:attrNameLst>
                                      </p:cBhvr>
                                      <p:tavLst>
                                        <p:tav tm="0">
                                          <p:val>
                                            <p:strVal val="0-#ppt_h/2"/>
                                          </p:val>
                                        </p:tav>
                                        <p:tav tm="100000">
                                          <p:val>
                                            <p:strVal val="#ppt_y"/>
                                          </p:val>
                                        </p:tav>
                                      </p:tavLst>
                                    </p:anim>
                                  </p:childTnLst>
                                </p:cTn>
                              </p:par>
                            </p:childTnLst>
                          </p:cTn>
                        </p:par>
                        <p:par>
                          <p:cTn id="119" fill="hold">
                            <p:stCondLst>
                              <p:cond delay="4600"/>
                            </p:stCondLst>
                            <p:childTnLst>
                              <p:par>
                                <p:cTn id="120" presetID="2" presetClass="entr" presetSubtype="1" fill="hold" grpId="0" nodeType="afterEffect">
                                  <p:stCondLst>
                                    <p:cond delay="0"/>
                                  </p:stCondLst>
                                  <p:childTnLst>
                                    <p:set>
                                      <p:cBhvr>
                                        <p:cTn id="121" dur="1" fill="hold">
                                          <p:stCondLst>
                                            <p:cond delay="0"/>
                                          </p:stCondLst>
                                        </p:cTn>
                                        <p:tgtEl>
                                          <p:spTgt spid="17"/>
                                        </p:tgtEl>
                                        <p:attrNameLst>
                                          <p:attrName>style.visibility</p:attrName>
                                        </p:attrNameLst>
                                      </p:cBhvr>
                                      <p:to>
                                        <p:strVal val="visible"/>
                                      </p:to>
                                    </p:set>
                                    <p:anim calcmode="lin" valueType="num">
                                      <p:cBhvr additive="base">
                                        <p:cTn id="122" dur="200" fill="hold"/>
                                        <p:tgtEl>
                                          <p:spTgt spid="17"/>
                                        </p:tgtEl>
                                        <p:attrNameLst>
                                          <p:attrName>ppt_x</p:attrName>
                                        </p:attrNameLst>
                                      </p:cBhvr>
                                      <p:tavLst>
                                        <p:tav tm="0">
                                          <p:val>
                                            <p:strVal val="#ppt_x"/>
                                          </p:val>
                                        </p:tav>
                                        <p:tav tm="100000">
                                          <p:val>
                                            <p:strVal val="#ppt_x"/>
                                          </p:val>
                                        </p:tav>
                                      </p:tavLst>
                                    </p:anim>
                                    <p:anim calcmode="lin" valueType="num">
                                      <p:cBhvr additive="base">
                                        <p:cTn id="123" dur="200" fill="hold"/>
                                        <p:tgtEl>
                                          <p:spTgt spid="17"/>
                                        </p:tgtEl>
                                        <p:attrNameLst>
                                          <p:attrName>ppt_y</p:attrName>
                                        </p:attrNameLst>
                                      </p:cBhvr>
                                      <p:tavLst>
                                        <p:tav tm="0">
                                          <p:val>
                                            <p:strVal val="0-#ppt_h/2"/>
                                          </p:val>
                                        </p:tav>
                                        <p:tav tm="100000">
                                          <p:val>
                                            <p:strVal val="#ppt_y"/>
                                          </p:val>
                                        </p:tav>
                                      </p:tavLst>
                                    </p:anim>
                                  </p:childTnLst>
                                </p:cTn>
                              </p:par>
                            </p:childTnLst>
                          </p:cTn>
                        </p:par>
                        <p:par>
                          <p:cTn id="124" fill="hold">
                            <p:stCondLst>
                              <p:cond delay="4800"/>
                            </p:stCondLst>
                            <p:childTnLst>
                              <p:par>
                                <p:cTn id="125" presetID="2" presetClass="entr" presetSubtype="1" fill="hold" nodeType="afterEffect">
                                  <p:stCondLst>
                                    <p:cond delay="0"/>
                                  </p:stCondLst>
                                  <p:childTnLst>
                                    <p:set>
                                      <p:cBhvr>
                                        <p:cTn id="126" dur="1" fill="hold">
                                          <p:stCondLst>
                                            <p:cond delay="0"/>
                                          </p:stCondLst>
                                        </p:cTn>
                                        <p:tgtEl>
                                          <p:spTgt spid="50"/>
                                        </p:tgtEl>
                                        <p:attrNameLst>
                                          <p:attrName>style.visibility</p:attrName>
                                        </p:attrNameLst>
                                      </p:cBhvr>
                                      <p:to>
                                        <p:strVal val="visible"/>
                                      </p:to>
                                    </p:set>
                                    <p:anim calcmode="lin" valueType="num">
                                      <p:cBhvr additive="base">
                                        <p:cTn id="127" dur="200" fill="hold"/>
                                        <p:tgtEl>
                                          <p:spTgt spid="50"/>
                                        </p:tgtEl>
                                        <p:attrNameLst>
                                          <p:attrName>ppt_x</p:attrName>
                                        </p:attrNameLst>
                                      </p:cBhvr>
                                      <p:tavLst>
                                        <p:tav tm="0">
                                          <p:val>
                                            <p:strVal val="#ppt_x"/>
                                          </p:val>
                                        </p:tav>
                                        <p:tav tm="100000">
                                          <p:val>
                                            <p:strVal val="#ppt_x"/>
                                          </p:val>
                                        </p:tav>
                                      </p:tavLst>
                                    </p:anim>
                                    <p:anim calcmode="lin" valueType="num">
                                      <p:cBhvr additive="base">
                                        <p:cTn id="128" dur="200" fill="hold"/>
                                        <p:tgtEl>
                                          <p:spTgt spid="50"/>
                                        </p:tgtEl>
                                        <p:attrNameLst>
                                          <p:attrName>ppt_y</p:attrName>
                                        </p:attrNameLst>
                                      </p:cBhvr>
                                      <p:tavLst>
                                        <p:tav tm="0">
                                          <p:val>
                                            <p:strVal val="0-#ppt_h/2"/>
                                          </p:val>
                                        </p:tav>
                                        <p:tav tm="100000">
                                          <p:val>
                                            <p:strVal val="#ppt_y"/>
                                          </p:val>
                                        </p:tav>
                                      </p:tavLst>
                                    </p:anim>
                                  </p:childTnLst>
                                </p:cTn>
                              </p:par>
                            </p:childTnLst>
                          </p:cTn>
                        </p:par>
                        <p:par>
                          <p:cTn id="129" fill="hold">
                            <p:stCondLst>
                              <p:cond delay="5000"/>
                            </p:stCondLst>
                            <p:childTnLst>
                              <p:par>
                                <p:cTn id="130" presetID="2" presetClass="entr" presetSubtype="1" fill="hold" grpId="0" nodeType="afterEffect">
                                  <p:stCondLst>
                                    <p:cond delay="0"/>
                                  </p:stCondLst>
                                  <p:childTnLst>
                                    <p:set>
                                      <p:cBhvr>
                                        <p:cTn id="131" dur="1" fill="hold">
                                          <p:stCondLst>
                                            <p:cond delay="0"/>
                                          </p:stCondLst>
                                        </p:cTn>
                                        <p:tgtEl>
                                          <p:spTgt spid="18"/>
                                        </p:tgtEl>
                                        <p:attrNameLst>
                                          <p:attrName>style.visibility</p:attrName>
                                        </p:attrNameLst>
                                      </p:cBhvr>
                                      <p:to>
                                        <p:strVal val="visible"/>
                                      </p:to>
                                    </p:set>
                                    <p:anim calcmode="lin" valueType="num">
                                      <p:cBhvr additive="base">
                                        <p:cTn id="132" dur="200" fill="hold"/>
                                        <p:tgtEl>
                                          <p:spTgt spid="18"/>
                                        </p:tgtEl>
                                        <p:attrNameLst>
                                          <p:attrName>ppt_x</p:attrName>
                                        </p:attrNameLst>
                                      </p:cBhvr>
                                      <p:tavLst>
                                        <p:tav tm="0">
                                          <p:val>
                                            <p:strVal val="#ppt_x"/>
                                          </p:val>
                                        </p:tav>
                                        <p:tav tm="100000">
                                          <p:val>
                                            <p:strVal val="#ppt_x"/>
                                          </p:val>
                                        </p:tav>
                                      </p:tavLst>
                                    </p:anim>
                                    <p:anim calcmode="lin" valueType="num">
                                      <p:cBhvr additive="base">
                                        <p:cTn id="133" dur="200" fill="hold"/>
                                        <p:tgtEl>
                                          <p:spTgt spid="18"/>
                                        </p:tgtEl>
                                        <p:attrNameLst>
                                          <p:attrName>ppt_y</p:attrName>
                                        </p:attrNameLst>
                                      </p:cBhvr>
                                      <p:tavLst>
                                        <p:tav tm="0">
                                          <p:val>
                                            <p:strVal val="0-#ppt_h/2"/>
                                          </p:val>
                                        </p:tav>
                                        <p:tav tm="100000">
                                          <p:val>
                                            <p:strVal val="#ppt_y"/>
                                          </p:val>
                                        </p:tav>
                                      </p:tavLst>
                                    </p:anim>
                                  </p:childTnLst>
                                </p:cTn>
                              </p:par>
                            </p:childTnLst>
                          </p:cTn>
                        </p:par>
                        <p:par>
                          <p:cTn id="134" fill="hold">
                            <p:stCondLst>
                              <p:cond delay="5200"/>
                            </p:stCondLst>
                            <p:childTnLst>
                              <p:par>
                                <p:cTn id="135" presetID="2" presetClass="entr" presetSubtype="1" fill="hold"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additive="base">
                                        <p:cTn id="137" dur="200" fill="hold"/>
                                        <p:tgtEl>
                                          <p:spTgt spid="33"/>
                                        </p:tgtEl>
                                        <p:attrNameLst>
                                          <p:attrName>ppt_x</p:attrName>
                                        </p:attrNameLst>
                                      </p:cBhvr>
                                      <p:tavLst>
                                        <p:tav tm="0">
                                          <p:val>
                                            <p:strVal val="#ppt_x"/>
                                          </p:val>
                                        </p:tav>
                                        <p:tav tm="100000">
                                          <p:val>
                                            <p:strVal val="#ppt_x"/>
                                          </p:val>
                                        </p:tav>
                                      </p:tavLst>
                                    </p:anim>
                                    <p:anim calcmode="lin" valueType="num">
                                      <p:cBhvr additive="base">
                                        <p:cTn id="138" dur="200" fill="hold"/>
                                        <p:tgtEl>
                                          <p:spTgt spid="33"/>
                                        </p:tgtEl>
                                        <p:attrNameLst>
                                          <p:attrName>ppt_y</p:attrName>
                                        </p:attrNameLst>
                                      </p:cBhvr>
                                      <p:tavLst>
                                        <p:tav tm="0">
                                          <p:val>
                                            <p:strVal val="0-#ppt_h/2"/>
                                          </p:val>
                                        </p:tav>
                                        <p:tav tm="100000">
                                          <p:val>
                                            <p:strVal val="#ppt_y"/>
                                          </p:val>
                                        </p:tav>
                                      </p:tavLst>
                                    </p:anim>
                                  </p:childTnLst>
                                </p:cTn>
                              </p:par>
                            </p:childTnLst>
                          </p:cTn>
                        </p:par>
                        <p:par>
                          <p:cTn id="139" fill="hold">
                            <p:stCondLst>
                              <p:cond delay="5400"/>
                            </p:stCondLst>
                            <p:childTnLst>
                              <p:par>
                                <p:cTn id="140" presetID="2" presetClass="entr" presetSubtype="1" fill="hold" grpId="0" nodeType="afterEffect">
                                  <p:stCondLst>
                                    <p:cond delay="0"/>
                                  </p:stCondLst>
                                  <p:childTnLst>
                                    <p:set>
                                      <p:cBhvr>
                                        <p:cTn id="141" dur="1" fill="hold">
                                          <p:stCondLst>
                                            <p:cond delay="0"/>
                                          </p:stCondLst>
                                        </p:cTn>
                                        <p:tgtEl>
                                          <p:spTgt spid="19"/>
                                        </p:tgtEl>
                                        <p:attrNameLst>
                                          <p:attrName>style.visibility</p:attrName>
                                        </p:attrNameLst>
                                      </p:cBhvr>
                                      <p:to>
                                        <p:strVal val="visible"/>
                                      </p:to>
                                    </p:set>
                                    <p:anim calcmode="lin" valueType="num">
                                      <p:cBhvr additive="base">
                                        <p:cTn id="142" dur="200" fill="hold"/>
                                        <p:tgtEl>
                                          <p:spTgt spid="19"/>
                                        </p:tgtEl>
                                        <p:attrNameLst>
                                          <p:attrName>ppt_x</p:attrName>
                                        </p:attrNameLst>
                                      </p:cBhvr>
                                      <p:tavLst>
                                        <p:tav tm="0">
                                          <p:val>
                                            <p:strVal val="#ppt_x"/>
                                          </p:val>
                                        </p:tav>
                                        <p:tav tm="100000">
                                          <p:val>
                                            <p:strVal val="#ppt_x"/>
                                          </p:val>
                                        </p:tav>
                                      </p:tavLst>
                                    </p:anim>
                                    <p:anim calcmode="lin" valueType="num">
                                      <p:cBhvr additive="base">
                                        <p:cTn id="143" dur="2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8" grpId="0"/>
      <p:bldP spid="32" grpId="0"/>
      <p:bldP spid="41" grpId="0"/>
      <p:bldP spid="45" grpId="0"/>
      <p:bldP spid="49"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80767" y="-1073550"/>
            <a:ext cx="19543355" cy="11921447"/>
          </a:xfrm>
          <a:custGeom>
            <a:avLst/>
            <a:gdLst/>
            <a:ahLst/>
            <a:cxnLst/>
            <a:rect l="l" t="t" r="r" b="b"/>
            <a:pathLst>
              <a:path w="19543355" h="11921447">
                <a:moveTo>
                  <a:pt x="0" y="0"/>
                </a:moveTo>
                <a:lnTo>
                  <a:pt x="19543355" y="0"/>
                </a:lnTo>
                <a:lnTo>
                  <a:pt x="19543355" y="11921446"/>
                </a:lnTo>
                <a:lnTo>
                  <a:pt x="0" y="119214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16225444" y="-1381835"/>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9562588" y="3927257"/>
            <a:ext cx="7908050" cy="4739011"/>
          </a:xfrm>
          <a:prstGeom prst="rect">
            <a:avLst/>
          </a:prstGeom>
        </p:spPr>
        <p:txBody>
          <a:bodyPr lIns="0" tIns="0" rIns="0" bIns="0" rtlCol="0" anchor="t">
            <a:spAutoFit/>
          </a:bodyPr>
          <a:lstStyle/>
          <a:p>
            <a:pPr marL="0" lvl="0" indent="0" algn="l">
              <a:lnSpc>
                <a:spcPts val="3394"/>
              </a:lnSpc>
            </a:pPr>
            <a:r>
              <a:rPr lang="en-US" sz="2424" dirty="0">
                <a:solidFill>
                  <a:srgbClr val="140F0E"/>
                </a:solidFill>
                <a:latin typeface="Calibri (MS)"/>
                <a:ea typeface="Calibri (MS)"/>
                <a:cs typeface="Calibri (MS)"/>
                <a:sym typeface="Calibri (MS)"/>
              </a:rPr>
              <a:t>This project analyzes railway ticketing and journey data to understand passenger booking behavior, ticket sales, and train performance. </a:t>
            </a:r>
          </a:p>
          <a:p>
            <a:pPr marL="0" lvl="0" indent="0" algn="l">
              <a:lnSpc>
                <a:spcPts val="3394"/>
              </a:lnSpc>
            </a:pPr>
            <a:endParaRPr lang="en-US" sz="2424" dirty="0">
              <a:solidFill>
                <a:srgbClr val="140F0E"/>
              </a:solidFill>
              <a:latin typeface="Calibri (MS)"/>
              <a:ea typeface="Calibri (MS)"/>
              <a:cs typeface="Calibri (MS)"/>
              <a:sym typeface="Calibri (MS)"/>
            </a:endParaRPr>
          </a:p>
          <a:p>
            <a:pPr marL="0" lvl="0" indent="0" algn="l">
              <a:lnSpc>
                <a:spcPts val="3394"/>
              </a:lnSpc>
            </a:pPr>
            <a:r>
              <a:rPr lang="en-US" sz="2424" dirty="0">
                <a:solidFill>
                  <a:srgbClr val="140F0E"/>
                </a:solidFill>
                <a:latin typeface="Calibri (MS)"/>
                <a:ea typeface="Calibri (MS)"/>
                <a:cs typeface="Calibri (MS)"/>
                <a:sym typeface="Calibri (MS)"/>
              </a:rPr>
              <a:t>It covers details such as purchase type, payment methods, ticket classes, prices, stations, journey times, and delays. The goal is to gain insights into customer preferences, revenue patterns, punctuality, and reasons for delays, while also exploring opportunities for improving efficiency, predicting demand, and enhancing the passenger experience.</a:t>
            </a:r>
          </a:p>
          <a:p>
            <a:pPr marL="0" lvl="0" indent="0" algn="l">
              <a:lnSpc>
                <a:spcPts val="3394"/>
              </a:lnSpc>
            </a:pPr>
            <a:endParaRPr lang="en-US" sz="2424" dirty="0">
              <a:solidFill>
                <a:srgbClr val="140F0E"/>
              </a:solidFill>
              <a:latin typeface="Calibri (MS)"/>
              <a:ea typeface="Calibri (MS)"/>
              <a:cs typeface="Calibri (MS)"/>
              <a:sym typeface="Calibri (MS)"/>
            </a:endParaRPr>
          </a:p>
        </p:txBody>
      </p:sp>
      <p:sp>
        <p:nvSpPr>
          <p:cNvPr id="5" name="TextBox 5"/>
          <p:cNvSpPr txBox="1"/>
          <p:nvPr/>
        </p:nvSpPr>
        <p:spPr>
          <a:xfrm>
            <a:off x="9562588" y="904045"/>
            <a:ext cx="6956860" cy="2863919"/>
          </a:xfrm>
          <a:prstGeom prst="rect">
            <a:avLst/>
          </a:prstGeom>
        </p:spPr>
        <p:txBody>
          <a:bodyPr lIns="0" tIns="0" rIns="0" bIns="0" rtlCol="0" anchor="t">
            <a:spAutoFit/>
          </a:bodyPr>
          <a:lstStyle/>
          <a:p>
            <a:pPr algn="l">
              <a:lnSpc>
                <a:spcPts val="10240"/>
              </a:lnSpc>
            </a:pPr>
            <a:r>
              <a:rPr lang="en-US" sz="10138" b="1" dirty="0">
                <a:solidFill>
                  <a:srgbClr val="002266"/>
                </a:solidFill>
                <a:latin typeface="Calibri (MS) Bold"/>
                <a:ea typeface="Calibri (MS) Bold"/>
                <a:cs typeface="Calibri (MS) Bold"/>
                <a:sym typeface="Calibri (MS) Bold"/>
              </a:rPr>
              <a:t>Project</a:t>
            </a:r>
          </a:p>
          <a:p>
            <a:pPr marL="0" lvl="0" indent="0" algn="l">
              <a:lnSpc>
                <a:spcPts val="10240"/>
              </a:lnSpc>
            </a:pPr>
            <a:r>
              <a:rPr lang="en-US" sz="10138" b="1" spc="-506" dirty="0">
                <a:solidFill>
                  <a:srgbClr val="002266"/>
                </a:solidFill>
                <a:latin typeface="Calibri (MS) Bold"/>
                <a:ea typeface="Calibri (MS) Bold"/>
                <a:cs typeface="Calibri (MS) Bold"/>
                <a:sym typeface="Calibri (MS) Bold"/>
              </a:rPr>
              <a:t>Overview</a:t>
            </a:r>
          </a:p>
        </p:txBody>
      </p:sp>
      <p:grpSp>
        <p:nvGrpSpPr>
          <p:cNvPr id="6" name="Group 6"/>
          <p:cNvGrpSpPr/>
          <p:nvPr/>
        </p:nvGrpSpPr>
        <p:grpSpPr>
          <a:xfrm>
            <a:off x="1263801" y="675565"/>
            <a:ext cx="6765714" cy="8935869"/>
            <a:chOff x="0" y="0"/>
            <a:chExt cx="1256153" cy="1659074"/>
          </a:xfrm>
        </p:grpSpPr>
        <p:sp>
          <p:nvSpPr>
            <p:cNvPr id="7" name="Freeform 7"/>
            <p:cNvSpPr/>
            <p:nvPr/>
          </p:nvSpPr>
          <p:spPr>
            <a:xfrm>
              <a:off x="0" y="0"/>
              <a:ext cx="1256157" cy="1659074"/>
            </a:xfrm>
            <a:custGeom>
              <a:avLst/>
              <a:gdLst/>
              <a:ahLst/>
              <a:cxnLst/>
              <a:rect l="l" t="t" r="r" b="b"/>
              <a:pathLst>
                <a:path w="1256157" h="1659074">
                  <a:moveTo>
                    <a:pt x="841892" y="38122"/>
                  </a:moveTo>
                  <a:cubicBezTo>
                    <a:pt x="820192" y="13865"/>
                    <a:pt x="789187" y="0"/>
                    <a:pt x="756641" y="0"/>
                  </a:cubicBezTo>
                  <a:lnTo>
                    <a:pt x="114385" y="0"/>
                  </a:lnTo>
                  <a:cubicBezTo>
                    <a:pt x="51213" y="1"/>
                    <a:pt x="1" y="51211"/>
                    <a:pt x="0" y="114384"/>
                  </a:cubicBezTo>
                  <a:lnTo>
                    <a:pt x="0" y="501214"/>
                  </a:lnTo>
                  <a:lnTo>
                    <a:pt x="0" y="1210589"/>
                  </a:lnTo>
                  <a:cubicBezTo>
                    <a:pt x="0" y="1273761"/>
                    <a:pt x="51211" y="1324973"/>
                    <a:pt x="114384" y="1324973"/>
                  </a:cubicBezTo>
                  <a:lnTo>
                    <a:pt x="383116" y="1324973"/>
                  </a:lnTo>
                  <a:cubicBezTo>
                    <a:pt x="415662" y="1324973"/>
                    <a:pt x="446668" y="1338837"/>
                    <a:pt x="468367" y="1363094"/>
                  </a:cubicBezTo>
                  <a:lnTo>
                    <a:pt x="699031" y="1620953"/>
                  </a:lnTo>
                  <a:cubicBezTo>
                    <a:pt x="720731" y="1645210"/>
                    <a:pt x="751737" y="1659074"/>
                    <a:pt x="784283" y="1659074"/>
                  </a:cubicBezTo>
                  <a:lnTo>
                    <a:pt x="1141769" y="1659074"/>
                  </a:lnTo>
                  <a:cubicBezTo>
                    <a:pt x="1172106" y="1659075"/>
                    <a:pt x="1201200" y="1647025"/>
                    <a:pt x="1222652" y="1625575"/>
                  </a:cubicBezTo>
                  <a:cubicBezTo>
                    <a:pt x="1244104" y="1604124"/>
                    <a:pt x="1256156" y="1575031"/>
                    <a:pt x="1256157" y="1544694"/>
                  </a:cubicBezTo>
                  <a:lnTo>
                    <a:pt x="1256157" y="562247"/>
                  </a:lnTo>
                  <a:cubicBezTo>
                    <a:pt x="1256157" y="522943"/>
                    <a:pt x="1241670" y="485019"/>
                    <a:pt x="1215465" y="455726"/>
                  </a:cubicBezTo>
                  <a:close/>
                </a:path>
              </a:pathLst>
            </a:custGeom>
            <a:blipFill>
              <a:blip r:embed="rId6"/>
              <a:stretch>
                <a:fillRect l="-48966" r="-48966"/>
              </a:stretch>
            </a:blipFill>
          </p:spPr>
          <p:txBody>
            <a:bodyPr/>
            <a:lstStyle/>
            <a:p>
              <a:endParaRPr lang="en-US"/>
            </a:p>
          </p:txBody>
        </p:sp>
      </p:grpSp>
      <p:sp>
        <p:nvSpPr>
          <p:cNvPr id="8" name="Freeform 8"/>
          <p:cNvSpPr/>
          <p:nvPr/>
        </p:nvSpPr>
        <p:spPr>
          <a:xfrm rot="-10663601">
            <a:off x="17154507" y="8578092"/>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642414" y="4352441"/>
            <a:ext cx="9645586" cy="1901774"/>
          </a:xfrm>
          <a:prstGeom prst="rect">
            <a:avLst/>
          </a:prstGeom>
        </p:spPr>
        <p:txBody>
          <a:bodyPr lIns="0" tIns="0" rIns="0" bIns="0" rtlCol="0" anchor="t">
            <a:spAutoFit/>
          </a:bodyPr>
          <a:lstStyle/>
          <a:p>
            <a:pPr marL="458274" lvl="1" indent="-229137" algn="l">
              <a:lnSpc>
                <a:spcPts val="2971"/>
              </a:lnSpc>
              <a:buFont typeface="Arial"/>
              <a:buChar char="•"/>
            </a:pPr>
            <a:r>
              <a:rPr lang="en-US" sz="2122" spc="-21" dirty="0">
                <a:solidFill>
                  <a:srgbClr val="00205B"/>
                </a:solidFill>
                <a:latin typeface="Calibri (MS)"/>
                <a:ea typeface="Calibri (MS)"/>
                <a:cs typeface="Calibri (MS)"/>
                <a:sym typeface="Calibri (MS)"/>
              </a:rPr>
              <a:t>Developed an interactive Power BI dashboard analyzing 31,653 real-world train booking records.</a:t>
            </a:r>
          </a:p>
          <a:p>
            <a:pPr marL="458274" lvl="1" indent="-229137" algn="l">
              <a:lnSpc>
                <a:spcPts val="2971"/>
              </a:lnSpc>
              <a:buFont typeface="Arial"/>
              <a:buChar char="•"/>
            </a:pPr>
            <a:r>
              <a:rPr lang="en-US" sz="2122" spc="-21" dirty="0">
                <a:solidFill>
                  <a:srgbClr val="00205B"/>
                </a:solidFill>
                <a:latin typeface="Calibri (MS)"/>
                <a:ea typeface="Calibri (MS)"/>
                <a:cs typeface="Calibri (MS)"/>
                <a:sym typeface="Calibri (MS)"/>
              </a:rPr>
              <a:t>Provides insights into ticket sales, peak travel times, delay patterns, refund trends, and passenger behavior.</a:t>
            </a:r>
          </a:p>
          <a:p>
            <a:pPr marL="458274" lvl="1" indent="-229137" algn="l">
              <a:lnSpc>
                <a:spcPts val="2971"/>
              </a:lnSpc>
              <a:buFont typeface="Arial"/>
              <a:buChar char="•"/>
            </a:pPr>
            <a:r>
              <a:rPr lang="en-US" sz="2122" spc="-21" dirty="0">
                <a:solidFill>
                  <a:srgbClr val="00205B"/>
                </a:solidFill>
                <a:latin typeface="Calibri (MS)"/>
                <a:ea typeface="Calibri (MS)"/>
                <a:cs typeface="Calibri (MS)"/>
                <a:sym typeface="Calibri (MS)"/>
              </a:rPr>
              <a:t>Empowers decision-makers to improve service delivery and operational efficiency.</a:t>
            </a:r>
          </a:p>
        </p:txBody>
      </p:sp>
      <p:sp>
        <p:nvSpPr>
          <p:cNvPr id="3" name="Freeform 3"/>
          <p:cNvSpPr/>
          <p:nvPr/>
        </p:nvSpPr>
        <p:spPr>
          <a:xfrm>
            <a:off x="-9980767" y="-1073550"/>
            <a:ext cx="19543355" cy="11921447"/>
          </a:xfrm>
          <a:custGeom>
            <a:avLst/>
            <a:gdLst/>
            <a:ahLst/>
            <a:cxnLst/>
            <a:rect l="l" t="t" r="r" b="b"/>
            <a:pathLst>
              <a:path w="19543355" h="11921447">
                <a:moveTo>
                  <a:pt x="0" y="0"/>
                </a:moveTo>
                <a:lnTo>
                  <a:pt x="19543355" y="0"/>
                </a:lnTo>
                <a:lnTo>
                  <a:pt x="19543355" y="11921446"/>
                </a:lnTo>
                <a:lnTo>
                  <a:pt x="0" y="119214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263801" y="2490032"/>
            <a:ext cx="6765714" cy="7121403"/>
            <a:chOff x="0" y="0"/>
            <a:chExt cx="1256153" cy="1322192"/>
          </a:xfrm>
        </p:grpSpPr>
        <p:sp>
          <p:nvSpPr>
            <p:cNvPr id="5" name="Freeform 5"/>
            <p:cNvSpPr/>
            <p:nvPr/>
          </p:nvSpPr>
          <p:spPr>
            <a:xfrm>
              <a:off x="0" y="0"/>
              <a:ext cx="1256157" cy="1322192"/>
            </a:xfrm>
            <a:custGeom>
              <a:avLst/>
              <a:gdLst/>
              <a:ahLst/>
              <a:cxnLst/>
              <a:rect l="l" t="t" r="r" b="b"/>
              <a:pathLst>
                <a:path w="1256157" h="1322192">
                  <a:moveTo>
                    <a:pt x="841892" y="38122"/>
                  </a:moveTo>
                  <a:cubicBezTo>
                    <a:pt x="820192" y="13865"/>
                    <a:pt x="789187" y="0"/>
                    <a:pt x="756641" y="0"/>
                  </a:cubicBezTo>
                  <a:lnTo>
                    <a:pt x="114385" y="0"/>
                  </a:lnTo>
                  <a:cubicBezTo>
                    <a:pt x="51213" y="1"/>
                    <a:pt x="1" y="51211"/>
                    <a:pt x="0" y="114384"/>
                  </a:cubicBezTo>
                  <a:lnTo>
                    <a:pt x="0" y="501214"/>
                  </a:lnTo>
                  <a:lnTo>
                    <a:pt x="0" y="873707"/>
                  </a:lnTo>
                  <a:cubicBezTo>
                    <a:pt x="0" y="936879"/>
                    <a:pt x="51211" y="988091"/>
                    <a:pt x="114384" y="988091"/>
                  </a:cubicBezTo>
                  <a:lnTo>
                    <a:pt x="383116" y="988091"/>
                  </a:lnTo>
                  <a:cubicBezTo>
                    <a:pt x="415662" y="988091"/>
                    <a:pt x="446668" y="1001955"/>
                    <a:pt x="468367" y="1026212"/>
                  </a:cubicBezTo>
                  <a:lnTo>
                    <a:pt x="699031" y="1284070"/>
                  </a:lnTo>
                  <a:cubicBezTo>
                    <a:pt x="720731" y="1308328"/>
                    <a:pt x="751737" y="1322192"/>
                    <a:pt x="784283" y="1322192"/>
                  </a:cubicBezTo>
                  <a:lnTo>
                    <a:pt x="1141769" y="1322192"/>
                  </a:lnTo>
                  <a:cubicBezTo>
                    <a:pt x="1172106" y="1322193"/>
                    <a:pt x="1201200" y="1310143"/>
                    <a:pt x="1222652" y="1288692"/>
                  </a:cubicBezTo>
                  <a:cubicBezTo>
                    <a:pt x="1244104" y="1267242"/>
                    <a:pt x="1256156" y="1238149"/>
                    <a:pt x="1256157" y="1207812"/>
                  </a:cubicBezTo>
                  <a:lnTo>
                    <a:pt x="1256157" y="562247"/>
                  </a:lnTo>
                  <a:cubicBezTo>
                    <a:pt x="1256157" y="522943"/>
                    <a:pt x="1241670" y="485019"/>
                    <a:pt x="1215465" y="455726"/>
                  </a:cubicBezTo>
                  <a:close/>
                </a:path>
              </a:pathLst>
            </a:custGeom>
            <a:blipFill>
              <a:blip r:embed="rId4"/>
              <a:stretch>
                <a:fillRect l="-28870" r="-28870"/>
              </a:stretch>
            </a:blipFill>
          </p:spPr>
          <p:txBody>
            <a:bodyPr/>
            <a:lstStyle/>
            <a:p>
              <a:endParaRPr lang="en-US"/>
            </a:p>
          </p:txBody>
        </p:sp>
      </p:grpSp>
      <p:sp>
        <p:nvSpPr>
          <p:cNvPr id="6" name="Freeform 6"/>
          <p:cNvSpPr/>
          <p:nvPr/>
        </p:nvSpPr>
        <p:spPr>
          <a:xfrm rot="9444563">
            <a:off x="17013363" y="8501481"/>
            <a:ext cx="3770714" cy="3761287"/>
          </a:xfrm>
          <a:custGeom>
            <a:avLst/>
            <a:gdLst/>
            <a:ahLst/>
            <a:cxnLst/>
            <a:rect l="l" t="t" r="r" b="b"/>
            <a:pathLst>
              <a:path w="3770714" h="3761287">
                <a:moveTo>
                  <a:pt x="0" y="0"/>
                </a:moveTo>
                <a:lnTo>
                  <a:pt x="3770714" y="0"/>
                </a:lnTo>
                <a:lnTo>
                  <a:pt x="3770714" y="3761287"/>
                </a:lnTo>
                <a:lnTo>
                  <a:pt x="0" y="37612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342688" y="1095375"/>
            <a:ext cx="5532076" cy="940405"/>
          </a:xfrm>
          <a:prstGeom prst="rect">
            <a:avLst/>
          </a:prstGeom>
        </p:spPr>
        <p:txBody>
          <a:bodyPr lIns="0" tIns="0" rIns="0" bIns="0" rtlCol="0" anchor="t">
            <a:spAutoFit/>
          </a:bodyPr>
          <a:lstStyle/>
          <a:p>
            <a:pPr marL="0" lvl="0" indent="0" algn="l">
              <a:lnSpc>
                <a:spcPts val="7312"/>
              </a:lnSpc>
            </a:pPr>
            <a:r>
              <a:rPr lang="en-US" sz="6647" b="1" spc="-66" dirty="0">
                <a:solidFill>
                  <a:srgbClr val="FFFFFF"/>
                </a:solidFill>
                <a:latin typeface="Canva Sans Bold"/>
                <a:ea typeface="Canva Sans Bold"/>
                <a:cs typeface="Canva Sans Bold"/>
                <a:sym typeface="Canva Sans Bold"/>
              </a:rPr>
              <a:t>Project Idea</a:t>
            </a:r>
          </a:p>
        </p:txBody>
      </p:sp>
      <p:sp>
        <p:nvSpPr>
          <p:cNvPr id="8" name="TextBox 8"/>
          <p:cNvSpPr txBox="1"/>
          <p:nvPr/>
        </p:nvSpPr>
        <p:spPr>
          <a:xfrm>
            <a:off x="7684566" y="1281171"/>
            <a:ext cx="10603434" cy="1527781"/>
          </a:xfrm>
          <a:prstGeom prst="rect">
            <a:avLst/>
          </a:prstGeom>
        </p:spPr>
        <p:txBody>
          <a:bodyPr lIns="0" tIns="0" rIns="0" bIns="0" rtlCol="0" anchor="t">
            <a:spAutoFit/>
          </a:bodyPr>
          <a:lstStyle/>
          <a:p>
            <a:pPr marL="458274" lvl="1" indent="-229137" algn="l">
              <a:lnSpc>
                <a:spcPts val="2971"/>
              </a:lnSpc>
              <a:buFont typeface="Arial"/>
              <a:buChar char="•"/>
            </a:pPr>
            <a:r>
              <a:rPr lang="en-US" sz="2122" spc="-21" dirty="0">
                <a:solidFill>
                  <a:srgbClr val="00205B"/>
                </a:solidFill>
                <a:latin typeface="Calibri (MS)"/>
                <a:ea typeface="Calibri (MS)"/>
                <a:cs typeface="Calibri (MS)"/>
                <a:sym typeface="Calibri (MS)"/>
              </a:rPr>
              <a:t>Train passengers in the UK frequently face delays, cancellations, and inconsistent service quality.</a:t>
            </a:r>
          </a:p>
          <a:p>
            <a:pPr marL="458274" lvl="1" indent="-229137" algn="l">
              <a:lnSpc>
                <a:spcPts val="2971"/>
              </a:lnSpc>
              <a:buFont typeface="Arial"/>
              <a:buChar char="•"/>
            </a:pPr>
            <a:r>
              <a:rPr lang="en-US" sz="2122" spc="-21" dirty="0">
                <a:solidFill>
                  <a:srgbClr val="00205B"/>
                </a:solidFill>
                <a:latin typeface="Calibri (MS)"/>
                <a:ea typeface="Calibri (MS)"/>
                <a:cs typeface="Calibri (MS)"/>
                <a:sym typeface="Calibri (MS)"/>
              </a:rPr>
              <a:t>These issues negatively impact passenger satisfaction and operational efficiency.</a:t>
            </a:r>
          </a:p>
          <a:p>
            <a:pPr marL="458274" lvl="1" indent="-229137" algn="l">
              <a:lnSpc>
                <a:spcPts val="2971"/>
              </a:lnSpc>
              <a:buFont typeface="Arial"/>
              <a:buChar char="•"/>
            </a:pPr>
            <a:r>
              <a:rPr lang="en-US" sz="2122" spc="-21" dirty="0">
                <a:solidFill>
                  <a:srgbClr val="00205B"/>
                </a:solidFill>
                <a:latin typeface="Calibri (MS)"/>
                <a:ea typeface="Calibri (MS)"/>
                <a:cs typeface="Calibri (MS)"/>
                <a:sym typeface="Calibri (MS)"/>
              </a:rPr>
              <a:t>Without clear data insights, identifying root causes and performance patterns is challenging.</a:t>
            </a:r>
          </a:p>
        </p:txBody>
      </p:sp>
      <p:sp>
        <p:nvSpPr>
          <p:cNvPr id="9" name="TextBox 9"/>
          <p:cNvSpPr txBox="1"/>
          <p:nvPr/>
        </p:nvSpPr>
        <p:spPr>
          <a:xfrm>
            <a:off x="9562588" y="7936469"/>
            <a:ext cx="8725412" cy="1901914"/>
          </a:xfrm>
          <a:prstGeom prst="rect">
            <a:avLst/>
          </a:prstGeom>
        </p:spPr>
        <p:txBody>
          <a:bodyPr lIns="0" tIns="0" rIns="0" bIns="0" rtlCol="0" anchor="t">
            <a:spAutoFit/>
          </a:bodyPr>
          <a:lstStyle/>
          <a:p>
            <a:pPr marL="458273" lvl="1" indent="-229137" algn="l">
              <a:lnSpc>
                <a:spcPts val="2971"/>
              </a:lnSpc>
              <a:spcBef>
                <a:spcPct val="0"/>
              </a:spcBef>
              <a:buFont typeface="Arial"/>
              <a:buChar char="•"/>
            </a:pPr>
            <a:r>
              <a:rPr lang="en-US" sz="2122" u="none" strike="noStrike" spc="-21" dirty="0">
                <a:solidFill>
                  <a:srgbClr val="00205B"/>
                </a:solidFill>
                <a:latin typeface="Calibri (MS)"/>
                <a:ea typeface="Calibri (MS)"/>
                <a:cs typeface="Calibri (MS)"/>
                <a:sym typeface="Calibri (MS)"/>
              </a:rPr>
              <a:t>Transforms complex railway data into an intuitive, decision-focused dashboard.</a:t>
            </a:r>
          </a:p>
          <a:p>
            <a:pPr marL="458273" lvl="1" indent="-229137" algn="l">
              <a:lnSpc>
                <a:spcPts val="2971"/>
              </a:lnSpc>
              <a:spcBef>
                <a:spcPct val="0"/>
              </a:spcBef>
              <a:buFont typeface="Arial"/>
              <a:buChar char="•"/>
            </a:pPr>
            <a:r>
              <a:rPr lang="en-US" sz="2122" u="none" strike="noStrike" spc="-21" dirty="0">
                <a:solidFill>
                  <a:srgbClr val="00205B"/>
                </a:solidFill>
                <a:latin typeface="Calibri (MS)"/>
                <a:ea typeface="Calibri (MS)"/>
                <a:cs typeface="Calibri (MS)"/>
                <a:sym typeface="Calibri (MS)"/>
              </a:rPr>
              <a:t>Designed for both technical and non-technical users.</a:t>
            </a:r>
          </a:p>
          <a:p>
            <a:pPr marL="458273" lvl="1" indent="-229137" algn="l">
              <a:lnSpc>
                <a:spcPts val="2971"/>
              </a:lnSpc>
              <a:spcBef>
                <a:spcPct val="0"/>
              </a:spcBef>
              <a:buFont typeface="Arial"/>
              <a:buChar char="•"/>
            </a:pPr>
            <a:r>
              <a:rPr lang="en-US" sz="2122" u="none" strike="noStrike" spc="-21" dirty="0">
                <a:solidFill>
                  <a:srgbClr val="00205B"/>
                </a:solidFill>
                <a:latin typeface="Calibri (MS)"/>
                <a:ea typeface="Calibri (MS)"/>
                <a:cs typeface="Calibri (MS)"/>
                <a:sym typeface="Calibri (MS)"/>
              </a:rPr>
              <a:t>Addresses business pain points, reduces losses, and enhances customer satisfaction through evidence-based decisions.</a:t>
            </a:r>
          </a:p>
        </p:txBody>
      </p:sp>
      <p:grpSp>
        <p:nvGrpSpPr>
          <p:cNvPr id="10" name="Group 10"/>
          <p:cNvGrpSpPr/>
          <p:nvPr/>
        </p:nvGrpSpPr>
        <p:grpSpPr>
          <a:xfrm>
            <a:off x="5266964" y="312647"/>
            <a:ext cx="7430735" cy="1432105"/>
            <a:chOff x="0" y="0"/>
            <a:chExt cx="9907647" cy="1909474"/>
          </a:xfrm>
        </p:grpSpPr>
        <p:sp>
          <p:nvSpPr>
            <p:cNvPr id="11" name="Freeform 11"/>
            <p:cNvSpPr/>
            <p:nvPr/>
          </p:nvSpPr>
          <p:spPr>
            <a:xfrm>
              <a:off x="0" y="0"/>
              <a:ext cx="9907647" cy="1909474"/>
            </a:xfrm>
            <a:custGeom>
              <a:avLst/>
              <a:gdLst/>
              <a:ahLst/>
              <a:cxnLst/>
              <a:rect l="l" t="t" r="r" b="b"/>
              <a:pathLst>
                <a:path w="9907647" h="1909474">
                  <a:moveTo>
                    <a:pt x="0" y="0"/>
                  </a:moveTo>
                  <a:lnTo>
                    <a:pt x="9907647" y="0"/>
                  </a:lnTo>
                  <a:lnTo>
                    <a:pt x="9907647" y="1909474"/>
                  </a:lnTo>
                  <a:lnTo>
                    <a:pt x="0" y="1909474"/>
                  </a:lnTo>
                  <a:lnTo>
                    <a:pt x="0" y="0"/>
                  </a:lnTo>
                  <a:close/>
                </a:path>
              </a:pathLst>
            </a:custGeom>
            <a:blipFill>
              <a:blip r:embed="rId7">
                <a:alphaModFix amt="24000"/>
              </a:blip>
              <a:stretch>
                <a:fillRect/>
              </a:stretch>
            </a:blipFill>
            <a:ln cap="sq">
              <a:noFill/>
              <a:prstDash val="solid"/>
              <a:miter/>
            </a:ln>
          </p:spPr>
          <p:txBody>
            <a:bodyPr/>
            <a:lstStyle/>
            <a:p>
              <a:endParaRPr lang="en-US"/>
            </a:p>
          </p:txBody>
        </p:sp>
        <p:sp>
          <p:nvSpPr>
            <p:cNvPr id="12" name="Freeform 12"/>
            <p:cNvSpPr/>
            <p:nvPr/>
          </p:nvSpPr>
          <p:spPr>
            <a:xfrm>
              <a:off x="2566556" y="243582"/>
              <a:ext cx="4846560" cy="934064"/>
            </a:xfrm>
            <a:custGeom>
              <a:avLst/>
              <a:gdLst/>
              <a:ahLst/>
              <a:cxnLst/>
              <a:rect l="l" t="t" r="r" b="b"/>
              <a:pathLst>
                <a:path w="4846560" h="934064">
                  <a:moveTo>
                    <a:pt x="0" y="0"/>
                  </a:moveTo>
                  <a:lnTo>
                    <a:pt x="4846560" y="0"/>
                  </a:lnTo>
                  <a:lnTo>
                    <a:pt x="4846560" y="934064"/>
                  </a:lnTo>
                  <a:lnTo>
                    <a:pt x="0" y="9340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2615597" y="194541"/>
              <a:ext cx="4846560" cy="934064"/>
            </a:xfrm>
            <a:custGeom>
              <a:avLst/>
              <a:gdLst/>
              <a:ahLst/>
              <a:cxnLst/>
              <a:rect l="l" t="t" r="r" b="b"/>
              <a:pathLst>
                <a:path w="4846560" h="934064">
                  <a:moveTo>
                    <a:pt x="0" y="0"/>
                  </a:moveTo>
                  <a:lnTo>
                    <a:pt x="4846560" y="0"/>
                  </a:lnTo>
                  <a:lnTo>
                    <a:pt x="4846560" y="934064"/>
                  </a:lnTo>
                  <a:lnTo>
                    <a:pt x="0" y="9340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Freeform 14"/>
            <p:cNvSpPr/>
            <p:nvPr/>
          </p:nvSpPr>
          <p:spPr>
            <a:xfrm>
              <a:off x="2889660" y="427504"/>
              <a:ext cx="468139" cy="468139"/>
            </a:xfrm>
            <a:custGeom>
              <a:avLst/>
              <a:gdLst/>
              <a:ahLst/>
              <a:cxnLst/>
              <a:rect l="l" t="t" r="r" b="b"/>
              <a:pathLst>
                <a:path w="468139" h="468139">
                  <a:moveTo>
                    <a:pt x="0" y="0"/>
                  </a:moveTo>
                  <a:lnTo>
                    <a:pt x="468139" y="0"/>
                  </a:lnTo>
                  <a:lnTo>
                    <a:pt x="468139" y="468139"/>
                  </a:lnTo>
                  <a:lnTo>
                    <a:pt x="0" y="4681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5" name="TextBox 15"/>
            <p:cNvSpPr txBox="1"/>
            <p:nvPr/>
          </p:nvSpPr>
          <p:spPr>
            <a:xfrm>
              <a:off x="3931864" y="505449"/>
              <a:ext cx="3123462" cy="312248"/>
            </a:xfrm>
            <a:prstGeom prst="rect">
              <a:avLst/>
            </a:prstGeom>
          </p:spPr>
          <p:txBody>
            <a:bodyPr lIns="0" tIns="0" rIns="0" bIns="0" rtlCol="0" anchor="t">
              <a:spAutoFit/>
            </a:bodyPr>
            <a:lstStyle/>
            <a:p>
              <a:pPr algn="l">
                <a:lnSpc>
                  <a:spcPts val="1798"/>
                </a:lnSpc>
              </a:pPr>
              <a:r>
                <a:rPr lang="en-US" sz="1541" b="1">
                  <a:solidFill>
                    <a:srgbClr val="041F60"/>
                  </a:solidFill>
                  <a:latin typeface="Gotham Bold"/>
                  <a:ea typeface="Gotham Bold"/>
                  <a:cs typeface="Gotham Bold"/>
                  <a:sym typeface="Gotham Bold"/>
                </a:rPr>
                <a:t>Problem</a:t>
              </a:r>
            </a:p>
          </p:txBody>
        </p:sp>
      </p:grpSp>
      <p:grpSp>
        <p:nvGrpSpPr>
          <p:cNvPr id="16" name="Group 16"/>
          <p:cNvGrpSpPr/>
          <p:nvPr/>
        </p:nvGrpSpPr>
        <p:grpSpPr>
          <a:xfrm>
            <a:off x="6738040" y="3281130"/>
            <a:ext cx="7430735" cy="1432105"/>
            <a:chOff x="0" y="0"/>
            <a:chExt cx="9907647" cy="1909474"/>
          </a:xfrm>
        </p:grpSpPr>
        <p:sp>
          <p:nvSpPr>
            <p:cNvPr id="17" name="Freeform 17"/>
            <p:cNvSpPr/>
            <p:nvPr/>
          </p:nvSpPr>
          <p:spPr>
            <a:xfrm>
              <a:off x="0" y="0"/>
              <a:ext cx="9907647" cy="1909474"/>
            </a:xfrm>
            <a:custGeom>
              <a:avLst/>
              <a:gdLst/>
              <a:ahLst/>
              <a:cxnLst/>
              <a:rect l="l" t="t" r="r" b="b"/>
              <a:pathLst>
                <a:path w="9907647" h="1909474">
                  <a:moveTo>
                    <a:pt x="0" y="0"/>
                  </a:moveTo>
                  <a:lnTo>
                    <a:pt x="9907647" y="0"/>
                  </a:lnTo>
                  <a:lnTo>
                    <a:pt x="9907647" y="1909474"/>
                  </a:lnTo>
                  <a:lnTo>
                    <a:pt x="0" y="1909474"/>
                  </a:lnTo>
                  <a:lnTo>
                    <a:pt x="0" y="0"/>
                  </a:lnTo>
                  <a:close/>
                </a:path>
              </a:pathLst>
            </a:custGeom>
            <a:blipFill>
              <a:blip r:embed="rId7">
                <a:alphaModFix amt="24000"/>
              </a:blip>
              <a:stretch>
                <a:fillRect/>
              </a:stretch>
            </a:blipFill>
            <a:ln cap="sq">
              <a:noFill/>
              <a:prstDash val="solid"/>
              <a:miter/>
            </a:ln>
          </p:spPr>
          <p:txBody>
            <a:bodyPr/>
            <a:lstStyle/>
            <a:p>
              <a:endParaRPr lang="en-US"/>
            </a:p>
          </p:txBody>
        </p:sp>
        <p:sp>
          <p:nvSpPr>
            <p:cNvPr id="18" name="Freeform 18"/>
            <p:cNvSpPr/>
            <p:nvPr/>
          </p:nvSpPr>
          <p:spPr>
            <a:xfrm>
              <a:off x="2566556" y="243582"/>
              <a:ext cx="4846560" cy="934064"/>
            </a:xfrm>
            <a:custGeom>
              <a:avLst/>
              <a:gdLst/>
              <a:ahLst/>
              <a:cxnLst/>
              <a:rect l="l" t="t" r="r" b="b"/>
              <a:pathLst>
                <a:path w="4846560" h="934064">
                  <a:moveTo>
                    <a:pt x="0" y="0"/>
                  </a:moveTo>
                  <a:lnTo>
                    <a:pt x="4846560" y="0"/>
                  </a:lnTo>
                  <a:lnTo>
                    <a:pt x="4846560" y="934064"/>
                  </a:lnTo>
                  <a:lnTo>
                    <a:pt x="0" y="9340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2615597" y="194541"/>
              <a:ext cx="4846560" cy="934064"/>
            </a:xfrm>
            <a:custGeom>
              <a:avLst/>
              <a:gdLst/>
              <a:ahLst/>
              <a:cxnLst/>
              <a:rect l="l" t="t" r="r" b="b"/>
              <a:pathLst>
                <a:path w="4846560" h="934064">
                  <a:moveTo>
                    <a:pt x="0" y="0"/>
                  </a:moveTo>
                  <a:lnTo>
                    <a:pt x="4846560" y="0"/>
                  </a:lnTo>
                  <a:lnTo>
                    <a:pt x="4846560" y="934064"/>
                  </a:lnTo>
                  <a:lnTo>
                    <a:pt x="0" y="9340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Freeform 20"/>
            <p:cNvSpPr/>
            <p:nvPr/>
          </p:nvSpPr>
          <p:spPr>
            <a:xfrm>
              <a:off x="2889660" y="427504"/>
              <a:ext cx="468139" cy="468139"/>
            </a:xfrm>
            <a:custGeom>
              <a:avLst/>
              <a:gdLst/>
              <a:ahLst/>
              <a:cxnLst/>
              <a:rect l="l" t="t" r="r" b="b"/>
              <a:pathLst>
                <a:path w="468139" h="468139">
                  <a:moveTo>
                    <a:pt x="0" y="0"/>
                  </a:moveTo>
                  <a:lnTo>
                    <a:pt x="468139" y="0"/>
                  </a:lnTo>
                  <a:lnTo>
                    <a:pt x="468139" y="468139"/>
                  </a:lnTo>
                  <a:lnTo>
                    <a:pt x="0" y="4681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TextBox 21"/>
            <p:cNvSpPr txBox="1"/>
            <p:nvPr/>
          </p:nvSpPr>
          <p:spPr>
            <a:xfrm>
              <a:off x="3931864" y="505449"/>
              <a:ext cx="3123462" cy="312248"/>
            </a:xfrm>
            <a:prstGeom prst="rect">
              <a:avLst/>
            </a:prstGeom>
          </p:spPr>
          <p:txBody>
            <a:bodyPr lIns="0" tIns="0" rIns="0" bIns="0" rtlCol="0" anchor="t">
              <a:spAutoFit/>
            </a:bodyPr>
            <a:lstStyle/>
            <a:p>
              <a:pPr algn="l">
                <a:lnSpc>
                  <a:spcPts val="1798"/>
                </a:lnSpc>
              </a:pPr>
              <a:r>
                <a:rPr lang="en-US" sz="1541" b="1">
                  <a:solidFill>
                    <a:srgbClr val="041F60"/>
                  </a:solidFill>
                  <a:latin typeface="Gotham Bold"/>
                  <a:ea typeface="Gotham Bold"/>
                  <a:cs typeface="Gotham Bold"/>
                  <a:sym typeface="Gotham Bold"/>
                </a:rPr>
                <a:t>Solution</a:t>
              </a:r>
            </a:p>
          </p:txBody>
        </p:sp>
      </p:grpSp>
      <p:grpSp>
        <p:nvGrpSpPr>
          <p:cNvPr id="22" name="Group 22"/>
          <p:cNvGrpSpPr/>
          <p:nvPr/>
        </p:nvGrpSpPr>
        <p:grpSpPr>
          <a:xfrm>
            <a:off x="7387855" y="6911842"/>
            <a:ext cx="7430735" cy="1432105"/>
            <a:chOff x="0" y="0"/>
            <a:chExt cx="9907647" cy="1909474"/>
          </a:xfrm>
        </p:grpSpPr>
        <p:sp>
          <p:nvSpPr>
            <p:cNvPr id="23" name="Freeform 23"/>
            <p:cNvSpPr/>
            <p:nvPr/>
          </p:nvSpPr>
          <p:spPr>
            <a:xfrm>
              <a:off x="0" y="0"/>
              <a:ext cx="9907647" cy="1909474"/>
            </a:xfrm>
            <a:custGeom>
              <a:avLst/>
              <a:gdLst/>
              <a:ahLst/>
              <a:cxnLst/>
              <a:rect l="l" t="t" r="r" b="b"/>
              <a:pathLst>
                <a:path w="9907647" h="1909474">
                  <a:moveTo>
                    <a:pt x="0" y="0"/>
                  </a:moveTo>
                  <a:lnTo>
                    <a:pt x="9907647" y="0"/>
                  </a:lnTo>
                  <a:lnTo>
                    <a:pt x="9907647" y="1909474"/>
                  </a:lnTo>
                  <a:lnTo>
                    <a:pt x="0" y="1909474"/>
                  </a:lnTo>
                  <a:lnTo>
                    <a:pt x="0" y="0"/>
                  </a:lnTo>
                  <a:close/>
                </a:path>
              </a:pathLst>
            </a:custGeom>
            <a:blipFill>
              <a:blip r:embed="rId7">
                <a:alphaModFix amt="24000"/>
              </a:blip>
              <a:stretch>
                <a:fillRect/>
              </a:stretch>
            </a:blipFill>
            <a:ln cap="sq">
              <a:noFill/>
              <a:prstDash val="solid"/>
              <a:miter/>
            </a:ln>
          </p:spPr>
          <p:txBody>
            <a:bodyPr/>
            <a:lstStyle/>
            <a:p>
              <a:endParaRPr lang="en-US"/>
            </a:p>
          </p:txBody>
        </p:sp>
        <p:sp>
          <p:nvSpPr>
            <p:cNvPr id="24" name="Freeform 24"/>
            <p:cNvSpPr/>
            <p:nvPr/>
          </p:nvSpPr>
          <p:spPr>
            <a:xfrm>
              <a:off x="2566556" y="243582"/>
              <a:ext cx="4846560" cy="934064"/>
            </a:xfrm>
            <a:custGeom>
              <a:avLst/>
              <a:gdLst/>
              <a:ahLst/>
              <a:cxnLst/>
              <a:rect l="l" t="t" r="r" b="b"/>
              <a:pathLst>
                <a:path w="4846560" h="934064">
                  <a:moveTo>
                    <a:pt x="0" y="0"/>
                  </a:moveTo>
                  <a:lnTo>
                    <a:pt x="4846560" y="0"/>
                  </a:lnTo>
                  <a:lnTo>
                    <a:pt x="4846560" y="934064"/>
                  </a:lnTo>
                  <a:lnTo>
                    <a:pt x="0" y="9340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Freeform 25"/>
            <p:cNvSpPr/>
            <p:nvPr/>
          </p:nvSpPr>
          <p:spPr>
            <a:xfrm>
              <a:off x="2615597" y="194541"/>
              <a:ext cx="4846560" cy="934064"/>
            </a:xfrm>
            <a:custGeom>
              <a:avLst/>
              <a:gdLst/>
              <a:ahLst/>
              <a:cxnLst/>
              <a:rect l="l" t="t" r="r" b="b"/>
              <a:pathLst>
                <a:path w="4846560" h="934064">
                  <a:moveTo>
                    <a:pt x="0" y="0"/>
                  </a:moveTo>
                  <a:lnTo>
                    <a:pt x="4846560" y="0"/>
                  </a:lnTo>
                  <a:lnTo>
                    <a:pt x="4846560" y="934064"/>
                  </a:lnTo>
                  <a:lnTo>
                    <a:pt x="0" y="9340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6" name="Freeform 26"/>
            <p:cNvSpPr/>
            <p:nvPr/>
          </p:nvSpPr>
          <p:spPr>
            <a:xfrm>
              <a:off x="2889660" y="427504"/>
              <a:ext cx="468139" cy="468139"/>
            </a:xfrm>
            <a:custGeom>
              <a:avLst/>
              <a:gdLst/>
              <a:ahLst/>
              <a:cxnLst/>
              <a:rect l="l" t="t" r="r" b="b"/>
              <a:pathLst>
                <a:path w="468139" h="468139">
                  <a:moveTo>
                    <a:pt x="0" y="0"/>
                  </a:moveTo>
                  <a:lnTo>
                    <a:pt x="468139" y="0"/>
                  </a:lnTo>
                  <a:lnTo>
                    <a:pt x="468139" y="468139"/>
                  </a:lnTo>
                  <a:lnTo>
                    <a:pt x="0" y="4681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7" name="TextBox 27"/>
            <p:cNvSpPr txBox="1"/>
            <p:nvPr/>
          </p:nvSpPr>
          <p:spPr>
            <a:xfrm>
              <a:off x="3931864" y="505449"/>
              <a:ext cx="3123462" cy="312248"/>
            </a:xfrm>
            <a:prstGeom prst="rect">
              <a:avLst/>
            </a:prstGeom>
          </p:spPr>
          <p:txBody>
            <a:bodyPr lIns="0" tIns="0" rIns="0" bIns="0" rtlCol="0" anchor="t">
              <a:spAutoFit/>
            </a:bodyPr>
            <a:lstStyle/>
            <a:p>
              <a:pPr algn="l">
                <a:lnSpc>
                  <a:spcPts val="1798"/>
                </a:lnSpc>
              </a:pPr>
              <a:r>
                <a:rPr lang="en-US" sz="1541" b="1">
                  <a:solidFill>
                    <a:srgbClr val="041F60"/>
                  </a:solidFill>
                  <a:latin typeface="Gotham Bold"/>
                  <a:ea typeface="Gotham Bold"/>
                  <a:cs typeface="Gotham Bold"/>
                  <a:sym typeface="Gotham Bold"/>
                </a:rPr>
                <a:t>Unique Value</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childTnLst>
                                </p:cTn>
                              </p:par>
                            </p:childTnLst>
                          </p:cTn>
                        </p:par>
                        <p:par>
                          <p:cTn id="30" fill="hold">
                            <p:stCondLst>
                              <p:cond delay="5000"/>
                            </p:stCondLst>
                            <p:childTnLst>
                              <p:par>
                                <p:cTn id="31" presetID="10"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childTnLst>
                                </p:cTn>
                              </p:par>
                            </p:childTnLst>
                          </p:cTn>
                        </p:par>
                        <p:par>
                          <p:cTn id="34" fill="hold">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8221636" y="-817223"/>
            <a:ext cx="19543355" cy="11921447"/>
          </a:xfrm>
          <a:custGeom>
            <a:avLst/>
            <a:gdLst/>
            <a:ahLst/>
            <a:cxnLst/>
            <a:rect l="l" t="t" r="r" b="b"/>
            <a:pathLst>
              <a:path w="19543355" h="11921447">
                <a:moveTo>
                  <a:pt x="0" y="11921446"/>
                </a:moveTo>
                <a:lnTo>
                  <a:pt x="19543355" y="11921446"/>
                </a:lnTo>
                <a:lnTo>
                  <a:pt x="19543355" y="0"/>
                </a:lnTo>
                <a:lnTo>
                  <a:pt x="0" y="0"/>
                </a:lnTo>
                <a:lnTo>
                  <a:pt x="0" y="1192144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991600" y="666750"/>
            <a:ext cx="8629650" cy="8058150"/>
            <a:chOff x="0" y="0"/>
            <a:chExt cx="1019819" cy="952281"/>
          </a:xfrm>
        </p:grpSpPr>
        <p:sp>
          <p:nvSpPr>
            <p:cNvPr id="4" name="Freeform 4"/>
            <p:cNvSpPr/>
            <p:nvPr/>
          </p:nvSpPr>
          <p:spPr>
            <a:xfrm>
              <a:off x="0" y="0"/>
              <a:ext cx="1019819" cy="952281"/>
            </a:xfrm>
            <a:custGeom>
              <a:avLst/>
              <a:gdLst/>
              <a:ahLst/>
              <a:cxnLst/>
              <a:rect l="l" t="t" r="r" b="b"/>
              <a:pathLst>
                <a:path w="1019819" h="952281">
                  <a:moveTo>
                    <a:pt x="65491" y="0"/>
                  </a:moveTo>
                  <a:lnTo>
                    <a:pt x="954329" y="0"/>
                  </a:lnTo>
                  <a:cubicBezTo>
                    <a:pt x="971698" y="0"/>
                    <a:pt x="988355" y="6900"/>
                    <a:pt x="1000637" y="19182"/>
                  </a:cubicBezTo>
                  <a:cubicBezTo>
                    <a:pt x="1012919" y="31464"/>
                    <a:pt x="1019819" y="48121"/>
                    <a:pt x="1019819" y="65491"/>
                  </a:cubicBezTo>
                  <a:lnTo>
                    <a:pt x="1019819" y="886791"/>
                  </a:lnTo>
                  <a:cubicBezTo>
                    <a:pt x="1019819" y="904160"/>
                    <a:pt x="1012919" y="920818"/>
                    <a:pt x="1000637" y="933100"/>
                  </a:cubicBezTo>
                  <a:cubicBezTo>
                    <a:pt x="988355" y="945382"/>
                    <a:pt x="971698" y="952281"/>
                    <a:pt x="954329" y="952281"/>
                  </a:cubicBezTo>
                  <a:lnTo>
                    <a:pt x="65491" y="952281"/>
                  </a:lnTo>
                  <a:cubicBezTo>
                    <a:pt x="48121" y="952281"/>
                    <a:pt x="31464" y="945382"/>
                    <a:pt x="19182" y="933100"/>
                  </a:cubicBezTo>
                  <a:cubicBezTo>
                    <a:pt x="6900" y="920818"/>
                    <a:pt x="0" y="904160"/>
                    <a:pt x="0" y="886791"/>
                  </a:cubicBezTo>
                  <a:lnTo>
                    <a:pt x="0" y="65491"/>
                  </a:lnTo>
                  <a:cubicBezTo>
                    <a:pt x="0" y="48121"/>
                    <a:pt x="6900" y="31464"/>
                    <a:pt x="19182" y="19182"/>
                  </a:cubicBezTo>
                  <a:cubicBezTo>
                    <a:pt x="31464" y="6900"/>
                    <a:pt x="48121" y="0"/>
                    <a:pt x="65491" y="0"/>
                  </a:cubicBezTo>
                  <a:close/>
                </a:path>
              </a:pathLst>
            </a:custGeom>
            <a:blipFill>
              <a:blip r:embed="rId4"/>
              <a:stretch>
                <a:fillRect l="-19969" r="-19969"/>
              </a:stretch>
            </a:blipFill>
          </p:spPr>
          <p:txBody>
            <a:bodyPr/>
            <a:lstStyle/>
            <a:p>
              <a:endParaRPr lang="en-US"/>
            </a:p>
          </p:txBody>
        </p:sp>
      </p:grpSp>
      <p:sp>
        <p:nvSpPr>
          <p:cNvPr id="5" name="TextBox 5"/>
          <p:cNvSpPr txBox="1"/>
          <p:nvPr/>
        </p:nvSpPr>
        <p:spPr>
          <a:xfrm>
            <a:off x="666750" y="9676455"/>
            <a:ext cx="2571750" cy="217170"/>
          </a:xfrm>
          <a:prstGeom prst="rect">
            <a:avLst/>
          </a:prstGeom>
        </p:spPr>
        <p:txBody>
          <a:bodyPr lIns="0" tIns="0" rIns="0" bIns="0" rtlCol="0" anchor="t">
            <a:spAutoFit/>
          </a:bodyPr>
          <a:lstStyle/>
          <a:p>
            <a:pPr marL="0" lvl="0" indent="0" algn="l">
              <a:lnSpc>
                <a:spcPts val="1679"/>
              </a:lnSpc>
              <a:spcBef>
                <a:spcPct val="0"/>
              </a:spcBef>
            </a:pPr>
            <a:r>
              <a:rPr lang="en-US" sz="1200" b="1" spc="-12">
                <a:solidFill>
                  <a:srgbClr val="FFFFFF"/>
                </a:solidFill>
                <a:latin typeface="Telegraf Bold"/>
                <a:ea typeface="Telegraf Bold"/>
                <a:cs typeface="Telegraf Bold"/>
                <a:sym typeface="Telegraf Bold"/>
              </a:rPr>
              <a:t>DATA INSIGHTS OVERVIEW</a:t>
            </a:r>
          </a:p>
        </p:txBody>
      </p:sp>
      <p:sp>
        <p:nvSpPr>
          <p:cNvPr id="6" name="TextBox 6"/>
          <p:cNvSpPr txBox="1"/>
          <p:nvPr/>
        </p:nvSpPr>
        <p:spPr>
          <a:xfrm>
            <a:off x="666750" y="1627769"/>
            <a:ext cx="5801726" cy="1136677"/>
          </a:xfrm>
          <a:prstGeom prst="rect">
            <a:avLst/>
          </a:prstGeom>
        </p:spPr>
        <p:txBody>
          <a:bodyPr lIns="0" tIns="0" rIns="0" bIns="0" rtlCol="0" anchor="t">
            <a:spAutoFit/>
          </a:bodyPr>
          <a:lstStyle/>
          <a:p>
            <a:pPr marL="0" lvl="0" indent="0" algn="l">
              <a:lnSpc>
                <a:spcPts val="7699"/>
              </a:lnSpc>
              <a:spcBef>
                <a:spcPct val="0"/>
              </a:spcBef>
            </a:pPr>
            <a:r>
              <a:rPr lang="en-US" sz="6999" b="1" u="none" strike="noStrike" spc="-69" dirty="0">
                <a:solidFill>
                  <a:srgbClr val="00205B"/>
                </a:solidFill>
                <a:latin typeface="Calibri (MS) Bold"/>
                <a:ea typeface="Calibri (MS) Bold"/>
                <a:cs typeface="Calibri (MS) Bold"/>
                <a:sym typeface="Calibri (MS) Bold"/>
              </a:rPr>
              <a:t>Original Dataset</a:t>
            </a:r>
          </a:p>
        </p:txBody>
      </p:sp>
      <p:sp>
        <p:nvSpPr>
          <p:cNvPr id="7" name="TextBox 7"/>
          <p:cNvSpPr txBox="1"/>
          <p:nvPr/>
        </p:nvSpPr>
        <p:spPr>
          <a:xfrm>
            <a:off x="666750" y="3371941"/>
            <a:ext cx="7830719" cy="4862882"/>
          </a:xfrm>
          <a:prstGeom prst="rect">
            <a:avLst/>
          </a:prstGeom>
        </p:spPr>
        <p:txBody>
          <a:bodyPr lIns="0" tIns="0" rIns="0" bIns="0" rtlCol="0" anchor="t">
            <a:spAutoFit/>
          </a:bodyPr>
          <a:lstStyle/>
          <a:p>
            <a:pPr marL="0" lvl="0" indent="0" algn="l">
              <a:lnSpc>
                <a:spcPts val="3521"/>
              </a:lnSpc>
              <a:spcBef>
                <a:spcPct val="0"/>
              </a:spcBef>
            </a:pPr>
            <a:r>
              <a:rPr lang="en-US" sz="2515" b="1" u="none" strike="noStrike" spc="-25" dirty="0">
                <a:solidFill>
                  <a:srgbClr val="00205B"/>
                </a:solidFill>
                <a:latin typeface="Calibri (MS) Bold"/>
                <a:ea typeface="Calibri (MS) Bold"/>
                <a:cs typeface="Calibri (MS) Bold"/>
                <a:sym typeface="Calibri (MS) Bold"/>
              </a:rPr>
              <a:t>Source: Raw CSV dataset</a:t>
            </a:r>
          </a:p>
          <a:p>
            <a:pPr algn="l">
              <a:lnSpc>
                <a:spcPts val="3521"/>
              </a:lnSpc>
            </a:pPr>
            <a:endParaRPr lang="en-US" sz="2515" b="1" u="none" strike="noStrike" spc="-25" dirty="0">
              <a:solidFill>
                <a:srgbClr val="00205B"/>
              </a:solidFill>
              <a:latin typeface="Calibri (MS) Bold"/>
              <a:ea typeface="Calibri (MS) Bold"/>
              <a:cs typeface="Calibri (MS) Bold"/>
              <a:sym typeface="Calibri (MS) Bold"/>
            </a:endParaRPr>
          </a:p>
          <a:p>
            <a:pPr marL="543045" lvl="1" indent="-271522" algn="l">
              <a:lnSpc>
                <a:spcPts val="3521"/>
              </a:lnSpc>
              <a:buFont typeface="Arial"/>
              <a:buChar char="•"/>
            </a:pPr>
            <a:r>
              <a:rPr lang="en-US" sz="2515" u="none" strike="noStrike" spc="-25" dirty="0">
                <a:solidFill>
                  <a:srgbClr val="00205B"/>
                </a:solidFill>
                <a:latin typeface="Calibri (MS)"/>
                <a:ea typeface="Calibri (MS)"/>
                <a:cs typeface="Calibri (MS)"/>
                <a:sym typeface="Calibri (MS)"/>
              </a:rPr>
              <a:t>Transaction ID</a:t>
            </a:r>
          </a:p>
          <a:p>
            <a:pPr marL="543045" lvl="1" indent="-271522" algn="l">
              <a:lnSpc>
                <a:spcPts val="3521"/>
              </a:lnSpc>
              <a:buFont typeface="Arial"/>
              <a:buChar char="•"/>
            </a:pPr>
            <a:r>
              <a:rPr lang="en-US" sz="2515" u="none" strike="noStrike" spc="-25" dirty="0">
                <a:solidFill>
                  <a:srgbClr val="00205B"/>
                </a:solidFill>
                <a:latin typeface="Calibri (MS)"/>
                <a:ea typeface="Calibri (MS)"/>
                <a:cs typeface="Calibri (MS)"/>
                <a:sym typeface="Calibri (MS)"/>
              </a:rPr>
              <a:t>Price</a:t>
            </a:r>
          </a:p>
          <a:p>
            <a:pPr marL="543045" lvl="1" indent="-271522" algn="l">
              <a:lnSpc>
                <a:spcPts val="3521"/>
              </a:lnSpc>
              <a:buFont typeface="Arial"/>
              <a:buChar char="•"/>
            </a:pPr>
            <a:r>
              <a:rPr lang="en-US" sz="2515" u="none" strike="noStrike" spc="-25" dirty="0">
                <a:solidFill>
                  <a:srgbClr val="00205B"/>
                </a:solidFill>
                <a:latin typeface="Calibri (MS)"/>
                <a:ea typeface="Calibri (MS)"/>
                <a:cs typeface="Calibri (MS)"/>
                <a:sym typeface="Calibri (MS)"/>
              </a:rPr>
              <a:t>Dates: Date of Purchase, Date of Journey as date</a:t>
            </a:r>
          </a:p>
          <a:p>
            <a:pPr marL="543045" lvl="1" indent="-271522" algn="l">
              <a:lnSpc>
                <a:spcPts val="3521"/>
              </a:lnSpc>
              <a:buFont typeface="Arial"/>
              <a:buChar char="•"/>
            </a:pPr>
            <a:r>
              <a:rPr lang="en-US" sz="2515" u="none" strike="noStrike" spc="-25" dirty="0">
                <a:solidFill>
                  <a:srgbClr val="00205B"/>
                </a:solidFill>
                <a:latin typeface="Calibri (MS)"/>
                <a:ea typeface="Calibri (MS)"/>
                <a:cs typeface="Calibri (MS)"/>
                <a:sym typeface="Calibri (MS)"/>
              </a:rPr>
              <a:t>Times: Time of Purchase, Departure Time, Arrival Time, Actual Arrival Time as time</a:t>
            </a:r>
          </a:p>
          <a:p>
            <a:pPr marL="543045" lvl="1" indent="-271522" algn="l">
              <a:lnSpc>
                <a:spcPts val="3521"/>
              </a:lnSpc>
              <a:buFont typeface="Arial"/>
              <a:buChar char="•"/>
            </a:pPr>
            <a:r>
              <a:rPr lang="en-US" sz="2515" u="none" strike="noStrike" spc="-25" dirty="0">
                <a:solidFill>
                  <a:srgbClr val="00205B"/>
                </a:solidFill>
                <a:latin typeface="Calibri (MS)"/>
                <a:ea typeface="Calibri (MS)"/>
                <a:cs typeface="Calibri (MS)"/>
                <a:sym typeface="Calibri (MS)"/>
              </a:rPr>
              <a:t>Categorical: Purchase Type, Payment Method, Railcard, Ticket Class, Ticket Type, Departure Station, Arrival Destination, Journey Status, Reason for Delay, Refund Request</a:t>
            </a:r>
          </a:p>
        </p:txBody>
      </p:sp>
      <p:sp>
        <p:nvSpPr>
          <p:cNvPr id="8" name="Freeform 8"/>
          <p:cNvSpPr/>
          <p:nvPr/>
        </p:nvSpPr>
        <p:spPr>
          <a:xfrm rot="-572327">
            <a:off x="-1395806" y="-2427809"/>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250" fill="hold"/>
                                        <p:tgtEl>
                                          <p:spTgt spid="6"/>
                                        </p:tgtEl>
                                        <p:attrNameLst>
                                          <p:attrName>ppt_x</p:attrName>
                                        </p:attrNameLst>
                                      </p:cBhvr>
                                      <p:tavLst>
                                        <p:tav tm="0">
                                          <p:val>
                                            <p:strVal val="0-#ppt_w/2"/>
                                          </p:val>
                                        </p:tav>
                                        <p:tav tm="100000">
                                          <p:val>
                                            <p:strVal val="#ppt_x"/>
                                          </p:val>
                                        </p:tav>
                                      </p:tavLst>
                                    </p:anim>
                                    <p:anim calcmode="lin" valueType="num">
                                      <p:cBhvr additive="base">
                                        <p:cTn id="13" dur="125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250" fill="hold"/>
                                        <p:tgtEl>
                                          <p:spTgt spid="7"/>
                                        </p:tgtEl>
                                        <p:attrNameLst>
                                          <p:attrName>ppt_x</p:attrName>
                                        </p:attrNameLst>
                                      </p:cBhvr>
                                      <p:tavLst>
                                        <p:tav tm="0">
                                          <p:val>
                                            <p:strVal val="0-#ppt_w/2"/>
                                          </p:val>
                                        </p:tav>
                                        <p:tav tm="100000">
                                          <p:val>
                                            <p:strVal val="#ppt_x"/>
                                          </p:val>
                                        </p:tav>
                                      </p:tavLst>
                                    </p:anim>
                                    <p:anim calcmode="lin" valueType="num">
                                      <p:cBhvr additive="base">
                                        <p:cTn id="18" dur="1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4F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79932" y="986685"/>
            <a:ext cx="9913572" cy="8496558"/>
            <a:chOff x="0" y="0"/>
            <a:chExt cx="699778" cy="599754"/>
          </a:xfrm>
        </p:grpSpPr>
        <p:sp>
          <p:nvSpPr>
            <p:cNvPr id="3" name="Freeform 3"/>
            <p:cNvSpPr/>
            <p:nvPr/>
          </p:nvSpPr>
          <p:spPr>
            <a:xfrm>
              <a:off x="0" y="0"/>
              <a:ext cx="699778" cy="599754"/>
            </a:xfrm>
            <a:custGeom>
              <a:avLst/>
              <a:gdLst/>
              <a:ahLst/>
              <a:cxnLst/>
              <a:rect l="l" t="t" r="r" b="b"/>
              <a:pathLst>
                <a:path w="699778" h="599754">
                  <a:moveTo>
                    <a:pt x="233385" y="580685"/>
                  </a:moveTo>
                  <a:cubicBezTo>
                    <a:pt x="269261" y="592199"/>
                    <a:pt x="310047" y="599754"/>
                    <a:pt x="350077" y="599754"/>
                  </a:cubicBezTo>
                  <a:cubicBezTo>
                    <a:pt x="390109" y="599754"/>
                    <a:pt x="428629" y="593277"/>
                    <a:pt x="464126" y="581763"/>
                  </a:cubicBezTo>
                  <a:cubicBezTo>
                    <a:pt x="464883" y="581404"/>
                    <a:pt x="465638" y="581404"/>
                    <a:pt x="466393" y="581044"/>
                  </a:cubicBezTo>
                  <a:cubicBezTo>
                    <a:pt x="599702" y="534989"/>
                    <a:pt x="697890" y="413375"/>
                    <a:pt x="699778" y="275984"/>
                  </a:cubicBezTo>
                  <a:lnTo>
                    <a:pt x="699778" y="0"/>
                  </a:lnTo>
                  <a:lnTo>
                    <a:pt x="0" y="0"/>
                  </a:lnTo>
                  <a:lnTo>
                    <a:pt x="0" y="275780"/>
                  </a:lnTo>
                  <a:cubicBezTo>
                    <a:pt x="1888" y="414094"/>
                    <a:pt x="98566" y="535709"/>
                    <a:pt x="233385" y="580685"/>
                  </a:cubicBezTo>
                  <a:close/>
                </a:path>
              </a:pathLst>
            </a:custGeom>
            <a:solidFill>
              <a:srgbClr val="00205B"/>
            </a:solidFill>
            <a:ln w="190500" cap="sq">
              <a:solidFill>
                <a:srgbClr val="BF0A30"/>
              </a:solidFill>
              <a:prstDash val="solid"/>
              <a:miter/>
            </a:ln>
          </p:spPr>
          <p:txBody>
            <a:bodyPr/>
            <a:lstStyle/>
            <a:p>
              <a:endParaRPr lang="en-US"/>
            </a:p>
          </p:txBody>
        </p:sp>
        <p:sp>
          <p:nvSpPr>
            <p:cNvPr id="4" name="TextBox 4"/>
            <p:cNvSpPr txBox="1"/>
            <p:nvPr/>
          </p:nvSpPr>
          <p:spPr>
            <a:xfrm>
              <a:off x="0" y="-47625"/>
              <a:ext cx="699778" cy="520379"/>
            </a:xfrm>
            <a:prstGeom prst="rect">
              <a:avLst/>
            </a:prstGeom>
          </p:spPr>
          <p:txBody>
            <a:bodyPr lIns="50800" tIns="50800" rIns="50800" bIns="50800" rtlCol="0" anchor="ctr"/>
            <a:lstStyle/>
            <a:p>
              <a:pPr algn="ctr">
                <a:lnSpc>
                  <a:spcPts val="2488"/>
                </a:lnSpc>
              </a:pPr>
              <a:endParaRPr/>
            </a:p>
          </p:txBody>
        </p:sp>
      </p:grpSp>
      <p:sp>
        <p:nvSpPr>
          <p:cNvPr id="5" name="Freeform 5"/>
          <p:cNvSpPr/>
          <p:nvPr/>
        </p:nvSpPr>
        <p:spPr>
          <a:xfrm>
            <a:off x="3210674" y="755622"/>
            <a:ext cx="9639827" cy="1857858"/>
          </a:xfrm>
          <a:custGeom>
            <a:avLst/>
            <a:gdLst/>
            <a:ahLst/>
            <a:cxnLst/>
            <a:rect l="l" t="t" r="r" b="b"/>
            <a:pathLst>
              <a:path w="9639827" h="1857858">
                <a:moveTo>
                  <a:pt x="0" y="0"/>
                </a:moveTo>
                <a:lnTo>
                  <a:pt x="9639827" y="0"/>
                </a:lnTo>
                <a:lnTo>
                  <a:pt x="9639827" y="1857857"/>
                </a:lnTo>
                <a:lnTo>
                  <a:pt x="0" y="1857857"/>
                </a:lnTo>
                <a:lnTo>
                  <a:pt x="0" y="0"/>
                </a:lnTo>
                <a:close/>
              </a:path>
            </a:pathLst>
          </a:custGeom>
          <a:blipFill>
            <a:blip r:embed="rId2">
              <a:alphaModFix amt="24000"/>
            </a:blip>
            <a:stretch>
              <a:fillRect/>
            </a:stretch>
          </a:blipFill>
          <a:ln cap="sq">
            <a:noFill/>
            <a:prstDash val="solid"/>
            <a:miter/>
          </a:ln>
        </p:spPr>
        <p:txBody>
          <a:bodyPr/>
          <a:lstStyle/>
          <a:p>
            <a:endParaRPr lang="en-US"/>
          </a:p>
        </p:txBody>
      </p:sp>
      <p:sp>
        <p:nvSpPr>
          <p:cNvPr id="6" name="Freeform 6"/>
          <p:cNvSpPr/>
          <p:nvPr/>
        </p:nvSpPr>
        <p:spPr>
          <a:xfrm>
            <a:off x="5707852" y="992619"/>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755567" y="944904"/>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4318341" y="2363751"/>
            <a:ext cx="9639827" cy="1857858"/>
          </a:xfrm>
          <a:custGeom>
            <a:avLst/>
            <a:gdLst/>
            <a:ahLst/>
            <a:cxnLst/>
            <a:rect l="l" t="t" r="r" b="b"/>
            <a:pathLst>
              <a:path w="9639827" h="1857858">
                <a:moveTo>
                  <a:pt x="0" y="0"/>
                </a:moveTo>
                <a:lnTo>
                  <a:pt x="9639828" y="0"/>
                </a:lnTo>
                <a:lnTo>
                  <a:pt x="9639828" y="1857858"/>
                </a:lnTo>
                <a:lnTo>
                  <a:pt x="0" y="1857858"/>
                </a:lnTo>
                <a:lnTo>
                  <a:pt x="0" y="0"/>
                </a:lnTo>
                <a:close/>
              </a:path>
            </a:pathLst>
          </a:custGeom>
          <a:blipFill>
            <a:blip r:embed="rId2">
              <a:alphaModFix amt="24000"/>
            </a:blip>
            <a:stretch>
              <a:fillRect/>
            </a:stretch>
          </a:blipFill>
          <a:ln cap="sq">
            <a:noFill/>
            <a:prstDash val="solid"/>
            <a:miter/>
          </a:ln>
        </p:spPr>
        <p:txBody>
          <a:bodyPr/>
          <a:lstStyle/>
          <a:p>
            <a:endParaRPr lang="en-US"/>
          </a:p>
        </p:txBody>
      </p:sp>
      <p:sp>
        <p:nvSpPr>
          <p:cNvPr id="9" name="Freeform 9"/>
          <p:cNvSpPr/>
          <p:nvPr/>
        </p:nvSpPr>
        <p:spPr>
          <a:xfrm>
            <a:off x="6815519" y="2600749"/>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6858000" y="2552700"/>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4820399" y="5712286"/>
            <a:ext cx="9639827" cy="1857858"/>
          </a:xfrm>
          <a:custGeom>
            <a:avLst/>
            <a:gdLst/>
            <a:ahLst/>
            <a:cxnLst/>
            <a:rect l="l" t="t" r="r" b="b"/>
            <a:pathLst>
              <a:path w="9639827" h="1857858">
                <a:moveTo>
                  <a:pt x="0" y="0"/>
                </a:moveTo>
                <a:lnTo>
                  <a:pt x="9639827" y="0"/>
                </a:lnTo>
                <a:lnTo>
                  <a:pt x="9639827" y="1857858"/>
                </a:lnTo>
                <a:lnTo>
                  <a:pt x="0" y="1857858"/>
                </a:lnTo>
                <a:lnTo>
                  <a:pt x="0" y="0"/>
                </a:lnTo>
                <a:close/>
              </a:path>
            </a:pathLst>
          </a:custGeom>
          <a:blipFill>
            <a:blip r:embed="rId2">
              <a:alphaModFix amt="24000"/>
            </a:blip>
            <a:stretch>
              <a:fillRect/>
            </a:stretch>
          </a:blipFill>
          <a:ln cap="sq">
            <a:noFill/>
            <a:prstDash val="solid"/>
            <a:miter/>
          </a:ln>
        </p:spPr>
        <p:txBody>
          <a:bodyPr/>
          <a:lstStyle/>
          <a:p>
            <a:endParaRPr lang="en-US"/>
          </a:p>
        </p:txBody>
      </p:sp>
      <p:sp>
        <p:nvSpPr>
          <p:cNvPr id="12" name="Freeform 12"/>
          <p:cNvSpPr/>
          <p:nvPr/>
        </p:nvSpPr>
        <p:spPr>
          <a:xfrm>
            <a:off x="7317577" y="5949284"/>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3"/>
          <p:cNvSpPr/>
          <p:nvPr/>
        </p:nvSpPr>
        <p:spPr>
          <a:xfrm>
            <a:off x="7365292" y="5901569"/>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2627007" y="8654450"/>
            <a:ext cx="9639827" cy="1857858"/>
          </a:xfrm>
          <a:custGeom>
            <a:avLst/>
            <a:gdLst/>
            <a:ahLst/>
            <a:cxnLst/>
            <a:rect l="l" t="t" r="r" b="b"/>
            <a:pathLst>
              <a:path w="9639827" h="1857858">
                <a:moveTo>
                  <a:pt x="0" y="0"/>
                </a:moveTo>
                <a:lnTo>
                  <a:pt x="9639827" y="0"/>
                </a:lnTo>
                <a:lnTo>
                  <a:pt x="9639827" y="1857858"/>
                </a:lnTo>
                <a:lnTo>
                  <a:pt x="0" y="1857858"/>
                </a:lnTo>
                <a:lnTo>
                  <a:pt x="0" y="0"/>
                </a:lnTo>
                <a:close/>
              </a:path>
            </a:pathLst>
          </a:custGeom>
          <a:blipFill>
            <a:blip r:embed="rId2">
              <a:alphaModFix amt="24000"/>
            </a:blip>
            <a:stretch>
              <a:fillRect/>
            </a:stretch>
          </a:blipFill>
          <a:ln cap="sq">
            <a:noFill/>
            <a:prstDash val="solid"/>
            <a:miter/>
          </a:ln>
        </p:spPr>
        <p:txBody>
          <a:bodyPr/>
          <a:lstStyle/>
          <a:p>
            <a:endParaRPr lang="en-US"/>
          </a:p>
        </p:txBody>
      </p:sp>
      <p:sp>
        <p:nvSpPr>
          <p:cNvPr id="15" name="Freeform 15"/>
          <p:cNvSpPr/>
          <p:nvPr/>
        </p:nvSpPr>
        <p:spPr>
          <a:xfrm>
            <a:off x="5607222" y="8702165"/>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5624989" y="8730650"/>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TextBox 17"/>
          <p:cNvSpPr txBox="1"/>
          <p:nvPr/>
        </p:nvSpPr>
        <p:spPr>
          <a:xfrm>
            <a:off x="10732885" y="8770081"/>
            <a:ext cx="7291629" cy="1232681"/>
          </a:xfrm>
          <a:prstGeom prst="rect">
            <a:avLst/>
          </a:prstGeom>
        </p:spPr>
        <p:txBody>
          <a:bodyPr lIns="0" tIns="0" rIns="0" bIns="0" rtlCol="0" anchor="t">
            <a:spAutoFit/>
          </a:bodyPr>
          <a:lstStyle/>
          <a:p>
            <a:pPr marL="0" lvl="1" indent="0" algn="l">
              <a:lnSpc>
                <a:spcPts val="2487"/>
              </a:lnSpc>
              <a:spcBef>
                <a:spcPct val="0"/>
              </a:spcBef>
            </a:pPr>
            <a:r>
              <a:rPr lang="en-US" sz="1599" dirty="0">
                <a:solidFill>
                  <a:srgbClr val="002266"/>
                </a:solidFill>
                <a:latin typeface="Canva Sans"/>
                <a:ea typeface="Canva Sans"/>
                <a:cs typeface="Canva Sans"/>
                <a:sym typeface="Canva Sans"/>
              </a:rPr>
              <a:t>A high-l</a:t>
            </a:r>
            <a:r>
              <a:rPr lang="en-US" sz="1599" u="none" strike="noStrike" dirty="0">
                <a:solidFill>
                  <a:srgbClr val="002266"/>
                </a:solidFill>
                <a:latin typeface="Canva Sans"/>
                <a:ea typeface="Canva Sans"/>
                <a:cs typeface="Canva Sans"/>
                <a:sym typeface="Canva Sans"/>
              </a:rPr>
              <a:t>evel, interactive view that combines selected visuals (often from multiple reports) into a single monitor page, providing quick access to essential business metrics.</a:t>
            </a:r>
          </a:p>
          <a:p>
            <a:pPr algn="l">
              <a:lnSpc>
                <a:spcPts val="2487"/>
              </a:lnSpc>
              <a:spcBef>
                <a:spcPct val="0"/>
              </a:spcBef>
            </a:pPr>
            <a:endParaRPr lang="en-US" sz="1599" u="none" strike="noStrike" dirty="0">
              <a:solidFill>
                <a:srgbClr val="002266"/>
              </a:solidFill>
              <a:latin typeface="Canva Sans"/>
              <a:ea typeface="Canva Sans"/>
              <a:cs typeface="Canva Sans"/>
              <a:sym typeface="Canva Sans"/>
            </a:endParaRPr>
          </a:p>
        </p:txBody>
      </p:sp>
      <p:sp>
        <p:nvSpPr>
          <p:cNvPr id="18" name="TextBox 18"/>
          <p:cNvSpPr txBox="1"/>
          <p:nvPr/>
        </p:nvSpPr>
        <p:spPr>
          <a:xfrm>
            <a:off x="11848050" y="2681559"/>
            <a:ext cx="6439950" cy="1232681"/>
          </a:xfrm>
          <a:prstGeom prst="rect">
            <a:avLst/>
          </a:prstGeom>
        </p:spPr>
        <p:txBody>
          <a:bodyPr lIns="0" tIns="0" rIns="0" bIns="0" rtlCol="0" anchor="t">
            <a:spAutoFit/>
          </a:bodyPr>
          <a:lstStyle/>
          <a:p>
            <a:pPr marL="0" lvl="1" indent="0" algn="l">
              <a:lnSpc>
                <a:spcPts val="2487"/>
              </a:lnSpc>
              <a:spcBef>
                <a:spcPct val="0"/>
              </a:spcBef>
            </a:pPr>
            <a:r>
              <a:rPr lang="en-US" sz="1599" dirty="0">
                <a:solidFill>
                  <a:srgbClr val="002266"/>
                </a:solidFill>
                <a:latin typeface="Canva Sans"/>
                <a:ea typeface="Canva Sans"/>
                <a:cs typeface="Canva Sans"/>
                <a:sym typeface="Canva Sans"/>
              </a:rPr>
              <a:t>Structuring the c</a:t>
            </a:r>
            <a:r>
              <a:rPr lang="en-US" sz="1599" u="none" strike="noStrike" dirty="0">
                <a:solidFill>
                  <a:srgbClr val="002266"/>
                </a:solidFill>
                <a:latin typeface="Canva Sans"/>
                <a:ea typeface="Canva Sans"/>
                <a:cs typeface="Canva Sans"/>
                <a:sym typeface="Canva Sans"/>
              </a:rPr>
              <a:t>leaned data into logical tables and defining relationships between them. This step ensures that the data model supports efficient analysis and accurate reporting.</a:t>
            </a:r>
          </a:p>
          <a:p>
            <a:pPr algn="l">
              <a:lnSpc>
                <a:spcPts val="2487"/>
              </a:lnSpc>
              <a:spcBef>
                <a:spcPct val="0"/>
              </a:spcBef>
            </a:pPr>
            <a:endParaRPr lang="en-US" sz="1599" u="none" strike="noStrike" dirty="0">
              <a:solidFill>
                <a:srgbClr val="002266"/>
              </a:solidFill>
              <a:latin typeface="Canva Sans"/>
              <a:ea typeface="Canva Sans"/>
              <a:cs typeface="Canva Sans"/>
              <a:sym typeface="Canva Sans"/>
            </a:endParaRPr>
          </a:p>
        </p:txBody>
      </p:sp>
      <p:sp>
        <p:nvSpPr>
          <p:cNvPr id="19" name="TextBox 19"/>
          <p:cNvSpPr txBox="1"/>
          <p:nvPr/>
        </p:nvSpPr>
        <p:spPr>
          <a:xfrm>
            <a:off x="849365" y="2512236"/>
            <a:ext cx="4722617" cy="1436370"/>
          </a:xfrm>
          <a:prstGeom prst="rect">
            <a:avLst/>
          </a:prstGeom>
        </p:spPr>
        <p:txBody>
          <a:bodyPr lIns="0" tIns="0" rIns="0" bIns="0" rtlCol="0" anchor="t">
            <a:spAutoFit/>
          </a:bodyPr>
          <a:lstStyle/>
          <a:p>
            <a:pPr algn="l">
              <a:lnSpc>
                <a:spcPts val="5625"/>
              </a:lnSpc>
            </a:pPr>
            <a:r>
              <a:rPr lang="en-US" sz="4800" b="1" dirty="0">
                <a:solidFill>
                  <a:srgbClr val="FFFFFF"/>
                </a:solidFill>
                <a:latin typeface="Gotham Bold"/>
                <a:ea typeface="Gotham Bold"/>
                <a:cs typeface="Gotham Bold"/>
                <a:sym typeface="Gotham Bold"/>
              </a:rPr>
              <a:t>Project Process</a:t>
            </a:r>
          </a:p>
        </p:txBody>
      </p:sp>
      <p:sp>
        <p:nvSpPr>
          <p:cNvPr id="20" name="TextBox 20"/>
          <p:cNvSpPr txBox="1"/>
          <p:nvPr/>
        </p:nvSpPr>
        <p:spPr>
          <a:xfrm>
            <a:off x="1678822" y="4358871"/>
            <a:ext cx="4343400" cy="2182940"/>
          </a:xfrm>
          <a:prstGeom prst="rect">
            <a:avLst/>
          </a:prstGeom>
        </p:spPr>
        <p:txBody>
          <a:bodyPr lIns="0" tIns="0" rIns="0" bIns="0" rtlCol="0" anchor="t">
            <a:spAutoFit/>
          </a:bodyPr>
          <a:lstStyle/>
          <a:p>
            <a:pPr algn="l">
              <a:lnSpc>
                <a:spcPts val="2520"/>
              </a:lnSpc>
              <a:spcBef>
                <a:spcPct val="0"/>
              </a:spcBef>
            </a:pPr>
            <a:r>
              <a:rPr lang="en-US" sz="1800" dirty="0">
                <a:solidFill>
                  <a:srgbClr val="FCFDFE"/>
                </a:solidFill>
                <a:latin typeface="Canva Sans"/>
                <a:ea typeface="Canva Sans"/>
                <a:cs typeface="Canva Sans"/>
                <a:sym typeface="Canva Sans"/>
              </a:rPr>
              <a:t>The project process transforms raw data into insights by cleaning and modeling it, applying DAX calculations, creating sample visuals, building a detailed report, and delivering an interactive dashboard for decision-making.</a:t>
            </a:r>
          </a:p>
        </p:txBody>
      </p:sp>
      <p:sp>
        <p:nvSpPr>
          <p:cNvPr id="21" name="Freeform 21"/>
          <p:cNvSpPr/>
          <p:nvPr/>
        </p:nvSpPr>
        <p:spPr>
          <a:xfrm>
            <a:off x="6022222" y="1171569"/>
            <a:ext cx="455484" cy="455484"/>
          </a:xfrm>
          <a:custGeom>
            <a:avLst/>
            <a:gdLst/>
            <a:ahLst/>
            <a:cxnLst/>
            <a:rect l="l" t="t" r="r" b="b"/>
            <a:pathLst>
              <a:path w="455484" h="455484">
                <a:moveTo>
                  <a:pt x="0" y="0"/>
                </a:moveTo>
                <a:lnTo>
                  <a:pt x="455484" y="0"/>
                </a:lnTo>
                <a:lnTo>
                  <a:pt x="455484" y="455485"/>
                </a:lnTo>
                <a:lnTo>
                  <a:pt x="0" y="45548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2" name="Freeform 22"/>
          <p:cNvSpPr/>
          <p:nvPr/>
        </p:nvSpPr>
        <p:spPr>
          <a:xfrm>
            <a:off x="7146275" y="2770174"/>
            <a:ext cx="455484" cy="455484"/>
          </a:xfrm>
          <a:custGeom>
            <a:avLst/>
            <a:gdLst/>
            <a:ahLst/>
            <a:cxnLst/>
            <a:rect l="l" t="t" r="r" b="b"/>
            <a:pathLst>
              <a:path w="455484" h="455484">
                <a:moveTo>
                  <a:pt x="0" y="0"/>
                </a:moveTo>
                <a:lnTo>
                  <a:pt x="455484" y="0"/>
                </a:lnTo>
                <a:lnTo>
                  <a:pt x="455484" y="455484"/>
                </a:lnTo>
                <a:lnTo>
                  <a:pt x="0" y="45548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23" name="Freeform 23"/>
          <p:cNvSpPr/>
          <p:nvPr/>
        </p:nvSpPr>
        <p:spPr>
          <a:xfrm>
            <a:off x="5887279" y="8881115"/>
            <a:ext cx="455484" cy="455484"/>
          </a:xfrm>
          <a:custGeom>
            <a:avLst/>
            <a:gdLst/>
            <a:ahLst/>
            <a:cxnLst/>
            <a:rect l="l" t="t" r="r" b="b"/>
            <a:pathLst>
              <a:path w="455484" h="455484">
                <a:moveTo>
                  <a:pt x="0" y="0"/>
                </a:moveTo>
                <a:lnTo>
                  <a:pt x="455484" y="0"/>
                </a:lnTo>
                <a:lnTo>
                  <a:pt x="455484" y="455485"/>
                </a:lnTo>
                <a:lnTo>
                  <a:pt x="0" y="45548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24" name="Freeform 24"/>
          <p:cNvSpPr/>
          <p:nvPr/>
        </p:nvSpPr>
        <p:spPr>
          <a:xfrm>
            <a:off x="7648333" y="6118709"/>
            <a:ext cx="455484" cy="455484"/>
          </a:xfrm>
          <a:custGeom>
            <a:avLst/>
            <a:gdLst/>
            <a:ahLst/>
            <a:cxnLst/>
            <a:rect l="l" t="t" r="r" b="b"/>
            <a:pathLst>
              <a:path w="455484" h="455484">
                <a:moveTo>
                  <a:pt x="0" y="0"/>
                </a:moveTo>
                <a:lnTo>
                  <a:pt x="455484" y="0"/>
                </a:lnTo>
                <a:lnTo>
                  <a:pt x="455484" y="455484"/>
                </a:lnTo>
                <a:lnTo>
                  <a:pt x="0" y="45548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25" name="Freeform 25"/>
          <p:cNvSpPr/>
          <p:nvPr/>
        </p:nvSpPr>
        <p:spPr>
          <a:xfrm rot="5400000">
            <a:off x="15723386" y="-1381835"/>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26" name="Freeform 26"/>
          <p:cNvSpPr/>
          <p:nvPr/>
        </p:nvSpPr>
        <p:spPr>
          <a:xfrm>
            <a:off x="4820399" y="3953883"/>
            <a:ext cx="9639827" cy="1857858"/>
          </a:xfrm>
          <a:custGeom>
            <a:avLst/>
            <a:gdLst/>
            <a:ahLst/>
            <a:cxnLst/>
            <a:rect l="l" t="t" r="r" b="b"/>
            <a:pathLst>
              <a:path w="9639827" h="1857858">
                <a:moveTo>
                  <a:pt x="0" y="0"/>
                </a:moveTo>
                <a:lnTo>
                  <a:pt x="9639827" y="0"/>
                </a:lnTo>
                <a:lnTo>
                  <a:pt x="9639827" y="1857858"/>
                </a:lnTo>
                <a:lnTo>
                  <a:pt x="0" y="1857858"/>
                </a:lnTo>
                <a:lnTo>
                  <a:pt x="0" y="0"/>
                </a:lnTo>
                <a:close/>
              </a:path>
            </a:pathLst>
          </a:custGeom>
          <a:blipFill>
            <a:blip r:embed="rId2">
              <a:alphaModFix amt="24000"/>
            </a:blip>
            <a:stretch>
              <a:fillRect/>
            </a:stretch>
          </a:blipFill>
          <a:ln cap="sq">
            <a:noFill/>
            <a:prstDash val="solid"/>
            <a:miter/>
          </a:ln>
        </p:spPr>
        <p:txBody>
          <a:bodyPr/>
          <a:lstStyle/>
          <a:p>
            <a:endParaRPr lang="en-US"/>
          </a:p>
        </p:txBody>
      </p:sp>
      <p:sp>
        <p:nvSpPr>
          <p:cNvPr id="27" name="Freeform 27"/>
          <p:cNvSpPr/>
          <p:nvPr/>
        </p:nvSpPr>
        <p:spPr>
          <a:xfrm>
            <a:off x="7317577" y="4190881"/>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a:off x="7365292" y="4143165"/>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a:off x="4203951" y="7086699"/>
            <a:ext cx="9639827" cy="1857858"/>
          </a:xfrm>
          <a:custGeom>
            <a:avLst/>
            <a:gdLst/>
            <a:ahLst/>
            <a:cxnLst/>
            <a:rect l="l" t="t" r="r" b="b"/>
            <a:pathLst>
              <a:path w="9639827" h="1857858">
                <a:moveTo>
                  <a:pt x="0" y="0"/>
                </a:moveTo>
                <a:lnTo>
                  <a:pt x="9639827" y="0"/>
                </a:lnTo>
                <a:lnTo>
                  <a:pt x="9639827" y="1857858"/>
                </a:lnTo>
                <a:lnTo>
                  <a:pt x="0" y="1857858"/>
                </a:lnTo>
                <a:lnTo>
                  <a:pt x="0" y="0"/>
                </a:lnTo>
                <a:close/>
              </a:path>
            </a:pathLst>
          </a:custGeom>
          <a:blipFill>
            <a:blip r:embed="rId2">
              <a:alphaModFix amt="24000"/>
            </a:blip>
            <a:stretch>
              <a:fillRect/>
            </a:stretch>
          </a:blipFill>
          <a:ln cap="sq">
            <a:noFill/>
            <a:prstDash val="solid"/>
            <a:miter/>
          </a:ln>
        </p:spPr>
        <p:txBody>
          <a:bodyPr/>
          <a:lstStyle/>
          <a:p>
            <a:endParaRPr lang="en-US"/>
          </a:p>
        </p:txBody>
      </p:sp>
      <p:sp>
        <p:nvSpPr>
          <p:cNvPr id="30" name="Freeform 30"/>
          <p:cNvSpPr/>
          <p:nvPr/>
        </p:nvSpPr>
        <p:spPr>
          <a:xfrm>
            <a:off x="6701129" y="7323697"/>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1" name="Freeform 31"/>
          <p:cNvSpPr/>
          <p:nvPr/>
        </p:nvSpPr>
        <p:spPr>
          <a:xfrm>
            <a:off x="6748844" y="7275981"/>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2" name="Freeform 32"/>
          <p:cNvSpPr/>
          <p:nvPr/>
        </p:nvSpPr>
        <p:spPr>
          <a:xfrm>
            <a:off x="7036254" y="7452132"/>
            <a:ext cx="428006" cy="589983"/>
          </a:xfrm>
          <a:custGeom>
            <a:avLst/>
            <a:gdLst/>
            <a:ahLst/>
            <a:cxnLst/>
            <a:rect l="l" t="t" r="r" b="b"/>
            <a:pathLst>
              <a:path w="428006" h="589983">
                <a:moveTo>
                  <a:pt x="0" y="0"/>
                </a:moveTo>
                <a:lnTo>
                  <a:pt x="428006" y="0"/>
                </a:lnTo>
                <a:lnTo>
                  <a:pt x="428006" y="589983"/>
                </a:lnTo>
                <a:lnTo>
                  <a:pt x="0" y="589983"/>
                </a:lnTo>
                <a:lnTo>
                  <a:pt x="0" y="0"/>
                </a:lnTo>
                <a:close/>
              </a:path>
            </a:pathLst>
          </a:custGeom>
          <a:blipFill>
            <a:blip r:embed="rId29">
              <a:alphaModFix amt="4499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33" name="Freeform 33"/>
          <p:cNvSpPr/>
          <p:nvPr/>
        </p:nvSpPr>
        <p:spPr>
          <a:xfrm>
            <a:off x="7540260" y="4288182"/>
            <a:ext cx="671629" cy="671629"/>
          </a:xfrm>
          <a:custGeom>
            <a:avLst/>
            <a:gdLst/>
            <a:ahLst/>
            <a:cxnLst/>
            <a:rect l="l" t="t" r="r" b="b"/>
            <a:pathLst>
              <a:path w="671629" h="671629">
                <a:moveTo>
                  <a:pt x="0" y="0"/>
                </a:moveTo>
                <a:lnTo>
                  <a:pt x="671629" y="0"/>
                </a:lnTo>
                <a:lnTo>
                  <a:pt x="671629" y="671629"/>
                </a:lnTo>
                <a:lnTo>
                  <a:pt x="0" y="671629"/>
                </a:lnTo>
                <a:lnTo>
                  <a:pt x="0" y="0"/>
                </a:lnTo>
                <a:close/>
              </a:path>
            </a:pathLst>
          </a:custGeom>
          <a:blipFill>
            <a:blip r:embed="rId31">
              <a:alphaModFix amt="69000"/>
              <a:extLst>
                <a:ext uri="{96DAC541-7B7A-43D3-8B79-37D633B846F1}">
                  <asvg:svgBlip xmlns:asvg="http://schemas.microsoft.com/office/drawing/2016/SVG/main" r:embed="rId32"/>
                </a:ext>
              </a:extLst>
            </a:blip>
            <a:stretch>
              <a:fillRect/>
            </a:stretch>
          </a:blipFill>
        </p:spPr>
        <p:txBody>
          <a:bodyPr/>
          <a:lstStyle/>
          <a:p>
            <a:endParaRPr lang="en-US"/>
          </a:p>
        </p:txBody>
      </p:sp>
      <p:grpSp>
        <p:nvGrpSpPr>
          <p:cNvPr id="34" name="Group 34"/>
          <p:cNvGrpSpPr/>
          <p:nvPr/>
        </p:nvGrpSpPr>
        <p:grpSpPr>
          <a:xfrm>
            <a:off x="1549915" y="7209709"/>
            <a:ext cx="2434960" cy="3215993"/>
            <a:chOff x="0" y="0"/>
            <a:chExt cx="1256153" cy="1659074"/>
          </a:xfrm>
        </p:grpSpPr>
        <p:sp>
          <p:nvSpPr>
            <p:cNvPr id="35" name="Freeform 35"/>
            <p:cNvSpPr/>
            <p:nvPr/>
          </p:nvSpPr>
          <p:spPr>
            <a:xfrm>
              <a:off x="0" y="0"/>
              <a:ext cx="1256157" cy="1659074"/>
            </a:xfrm>
            <a:custGeom>
              <a:avLst/>
              <a:gdLst/>
              <a:ahLst/>
              <a:cxnLst/>
              <a:rect l="l" t="t" r="r" b="b"/>
              <a:pathLst>
                <a:path w="1256157" h="1659074">
                  <a:moveTo>
                    <a:pt x="841892" y="38122"/>
                  </a:moveTo>
                  <a:cubicBezTo>
                    <a:pt x="820192" y="13865"/>
                    <a:pt x="789187" y="0"/>
                    <a:pt x="756641" y="0"/>
                  </a:cubicBezTo>
                  <a:lnTo>
                    <a:pt x="114385" y="0"/>
                  </a:lnTo>
                  <a:cubicBezTo>
                    <a:pt x="51213" y="1"/>
                    <a:pt x="1" y="51211"/>
                    <a:pt x="0" y="114384"/>
                  </a:cubicBezTo>
                  <a:lnTo>
                    <a:pt x="0" y="501214"/>
                  </a:lnTo>
                  <a:lnTo>
                    <a:pt x="0" y="1210589"/>
                  </a:lnTo>
                  <a:cubicBezTo>
                    <a:pt x="0" y="1273761"/>
                    <a:pt x="51211" y="1324973"/>
                    <a:pt x="114384" y="1324973"/>
                  </a:cubicBezTo>
                  <a:lnTo>
                    <a:pt x="383116" y="1324973"/>
                  </a:lnTo>
                  <a:cubicBezTo>
                    <a:pt x="415662" y="1324973"/>
                    <a:pt x="446668" y="1338837"/>
                    <a:pt x="468367" y="1363094"/>
                  </a:cubicBezTo>
                  <a:lnTo>
                    <a:pt x="699031" y="1620953"/>
                  </a:lnTo>
                  <a:cubicBezTo>
                    <a:pt x="720731" y="1645210"/>
                    <a:pt x="751737" y="1659074"/>
                    <a:pt x="784283" y="1659074"/>
                  </a:cubicBezTo>
                  <a:lnTo>
                    <a:pt x="1141769" y="1659074"/>
                  </a:lnTo>
                  <a:cubicBezTo>
                    <a:pt x="1172106" y="1659075"/>
                    <a:pt x="1201200" y="1647025"/>
                    <a:pt x="1222652" y="1625575"/>
                  </a:cubicBezTo>
                  <a:cubicBezTo>
                    <a:pt x="1244104" y="1604124"/>
                    <a:pt x="1256156" y="1575031"/>
                    <a:pt x="1256157" y="1544694"/>
                  </a:cubicBezTo>
                  <a:lnTo>
                    <a:pt x="1256157" y="562247"/>
                  </a:lnTo>
                  <a:cubicBezTo>
                    <a:pt x="1256157" y="522943"/>
                    <a:pt x="1241670" y="485019"/>
                    <a:pt x="1215465" y="455726"/>
                  </a:cubicBezTo>
                  <a:close/>
                </a:path>
              </a:pathLst>
            </a:custGeom>
            <a:blipFill>
              <a:blip r:embed="rId33"/>
              <a:stretch>
                <a:fillRect l="-28728" r="-69137"/>
              </a:stretch>
            </a:blipFill>
          </p:spPr>
          <p:txBody>
            <a:bodyPr/>
            <a:lstStyle/>
            <a:p>
              <a:endParaRPr lang="en-US"/>
            </a:p>
          </p:txBody>
        </p:sp>
      </p:grpSp>
      <p:sp>
        <p:nvSpPr>
          <p:cNvPr id="36" name="TextBox 36"/>
          <p:cNvSpPr txBox="1"/>
          <p:nvPr/>
        </p:nvSpPr>
        <p:spPr>
          <a:xfrm>
            <a:off x="6837160" y="8987171"/>
            <a:ext cx="3259764" cy="303688"/>
          </a:xfrm>
          <a:prstGeom prst="rect">
            <a:avLst/>
          </a:prstGeom>
        </p:spPr>
        <p:txBody>
          <a:bodyPr lIns="0" tIns="0" rIns="0" bIns="0" rtlCol="0" anchor="t">
            <a:spAutoFit/>
          </a:bodyPr>
          <a:lstStyle/>
          <a:p>
            <a:pPr algn="l">
              <a:lnSpc>
                <a:spcPts val="2333"/>
              </a:lnSpc>
            </a:pPr>
            <a:r>
              <a:rPr lang="en-US" sz="2000" b="1">
                <a:solidFill>
                  <a:srgbClr val="041F60"/>
                </a:solidFill>
                <a:latin typeface="Gotham Bold"/>
                <a:ea typeface="Gotham Bold"/>
                <a:cs typeface="Gotham Bold"/>
                <a:sym typeface="Gotham Bold"/>
              </a:rPr>
              <a:t>Dashboard</a:t>
            </a:r>
          </a:p>
        </p:txBody>
      </p:sp>
      <p:sp>
        <p:nvSpPr>
          <p:cNvPr id="37" name="TextBox 37"/>
          <p:cNvSpPr txBox="1"/>
          <p:nvPr/>
        </p:nvSpPr>
        <p:spPr>
          <a:xfrm>
            <a:off x="10723360" y="731047"/>
            <a:ext cx="5183829" cy="1546979"/>
          </a:xfrm>
          <a:prstGeom prst="rect">
            <a:avLst/>
          </a:prstGeom>
        </p:spPr>
        <p:txBody>
          <a:bodyPr lIns="0" tIns="0" rIns="0" bIns="0" rtlCol="0" anchor="t">
            <a:spAutoFit/>
          </a:bodyPr>
          <a:lstStyle/>
          <a:p>
            <a:pPr algn="l">
              <a:lnSpc>
                <a:spcPts val="2487"/>
              </a:lnSpc>
            </a:pPr>
            <a:r>
              <a:rPr lang="en-US" sz="1599" dirty="0">
                <a:solidFill>
                  <a:srgbClr val="002266"/>
                </a:solidFill>
                <a:latin typeface="Canva Sans"/>
                <a:ea typeface="Canva Sans"/>
                <a:cs typeface="Canva Sans"/>
                <a:sym typeface="Canva Sans"/>
              </a:rPr>
              <a:t>The process of preparing raw data by removing errors, duplicates, missing values, and inconsistencies to ensure the dataset is accurate, reliable, and ready for analysis.</a:t>
            </a:r>
          </a:p>
          <a:p>
            <a:pPr algn="l">
              <a:lnSpc>
                <a:spcPts val="2487"/>
              </a:lnSpc>
            </a:pPr>
            <a:endParaRPr lang="en-US" sz="1599" dirty="0">
              <a:solidFill>
                <a:srgbClr val="002266"/>
              </a:solidFill>
              <a:latin typeface="Canva Sans"/>
              <a:ea typeface="Canva Sans"/>
              <a:cs typeface="Canva Sans"/>
              <a:sym typeface="Canva Sans"/>
            </a:endParaRPr>
          </a:p>
        </p:txBody>
      </p:sp>
      <p:sp>
        <p:nvSpPr>
          <p:cNvPr id="38" name="TextBox 38"/>
          <p:cNvSpPr txBox="1"/>
          <p:nvPr/>
        </p:nvSpPr>
        <p:spPr>
          <a:xfrm>
            <a:off x="12367464" y="5901659"/>
            <a:ext cx="5647526" cy="1232681"/>
          </a:xfrm>
          <a:prstGeom prst="rect">
            <a:avLst/>
          </a:prstGeom>
        </p:spPr>
        <p:txBody>
          <a:bodyPr lIns="0" tIns="0" rIns="0" bIns="0" rtlCol="0" anchor="t">
            <a:spAutoFit/>
          </a:bodyPr>
          <a:lstStyle/>
          <a:p>
            <a:pPr marL="0" lvl="1" indent="0" algn="l">
              <a:lnSpc>
                <a:spcPts val="2487"/>
              </a:lnSpc>
              <a:spcBef>
                <a:spcPct val="0"/>
              </a:spcBef>
            </a:pPr>
            <a:r>
              <a:rPr lang="en-US" sz="1599" dirty="0">
                <a:solidFill>
                  <a:srgbClr val="002266"/>
                </a:solidFill>
                <a:latin typeface="Canva Sans"/>
                <a:ea typeface="Canva Sans"/>
                <a:cs typeface="Canva Sans"/>
                <a:sym typeface="Canva Sans"/>
              </a:rPr>
              <a:t>Cre</a:t>
            </a:r>
            <a:r>
              <a:rPr lang="en-US" sz="1599" u="none" strike="noStrike" dirty="0">
                <a:solidFill>
                  <a:srgbClr val="002266"/>
                </a:solidFill>
                <a:latin typeface="Canva Sans"/>
                <a:ea typeface="Canva Sans"/>
                <a:cs typeface="Canva Sans"/>
                <a:sym typeface="Canva Sans"/>
              </a:rPr>
              <a:t>ating charts and visual elements that represent key insights. These prototypes help validate the data model and ensure alignment with business requirements.</a:t>
            </a:r>
          </a:p>
          <a:p>
            <a:pPr algn="l">
              <a:lnSpc>
                <a:spcPts val="2487"/>
              </a:lnSpc>
              <a:spcBef>
                <a:spcPct val="0"/>
              </a:spcBef>
            </a:pPr>
            <a:endParaRPr lang="en-US" sz="1599" u="none" strike="noStrike" dirty="0">
              <a:solidFill>
                <a:srgbClr val="002266"/>
              </a:solidFill>
              <a:latin typeface="Canva Sans"/>
              <a:ea typeface="Canva Sans"/>
              <a:cs typeface="Canva Sans"/>
              <a:sym typeface="Canva Sans"/>
            </a:endParaRPr>
          </a:p>
        </p:txBody>
      </p:sp>
      <p:sp>
        <p:nvSpPr>
          <p:cNvPr id="39" name="TextBox 39"/>
          <p:cNvSpPr txBox="1"/>
          <p:nvPr/>
        </p:nvSpPr>
        <p:spPr>
          <a:xfrm>
            <a:off x="7036254" y="1247468"/>
            <a:ext cx="3039030" cy="303688"/>
          </a:xfrm>
          <a:prstGeom prst="rect">
            <a:avLst/>
          </a:prstGeom>
        </p:spPr>
        <p:txBody>
          <a:bodyPr lIns="0" tIns="0" rIns="0" bIns="0" rtlCol="0" anchor="t">
            <a:spAutoFit/>
          </a:bodyPr>
          <a:lstStyle/>
          <a:p>
            <a:pPr algn="l">
              <a:lnSpc>
                <a:spcPts val="2333"/>
              </a:lnSpc>
            </a:pPr>
            <a:r>
              <a:rPr lang="en-US" sz="2000" b="1">
                <a:solidFill>
                  <a:srgbClr val="041F60"/>
                </a:solidFill>
                <a:latin typeface="Gotham Bold"/>
                <a:ea typeface="Gotham Bold"/>
                <a:cs typeface="Gotham Bold"/>
                <a:sym typeface="Gotham Bold"/>
              </a:rPr>
              <a:t>Claening</a:t>
            </a:r>
          </a:p>
        </p:txBody>
      </p:sp>
      <p:sp>
        <p:nvSpPr>
          <p:cNvPr id="40" name="TextBox 40"/>
          <p:cNvSpPr txBox="1"/>
          <p:nvPr/>
        </p:nvSpPr>
        <p:spPr>
          <a:xfrm>
            <a:off x="8640608" y="6204132"/>
            <a:ext cx="3039030" cy="303688"/>
          </a:xfrm>
          <a:prstGeom prst="rect">
            <a:avLst/>
          </a:prstGeom>
        </p:spPr>
        <p:txBody>
          <a:bodyPr lIns="0" tIns="0" rIns="0" bIns="0" rtlCol="0" anchor="t">
            <a:spAutoFit/>
          </a:bodyPr>
          <a:lstStyle/>
          <a:p>
            <a:pPr algn="l">
              <a:lnSpc>
                <a:spcPts val="2333"/>
              </a:lnSpc>
            </a:pPr>
            <a:r>
              <a:rPr lang="en-US" sz="2000" b="1" dirty="0">
                <a:solidFill>
                  <a:srgbClr val="041F60"/>
                </a:solidFill>
                <a:latin typeface="Gotham Bold"/>
                <a:ea typeface="Gotham Bold"/>
                <a:cs typeface="Gotham Bold"/>
                <a:sym typeface="Gotham Bold"/>
              </a:rPr>
              <a:t>Sample Visual</a:t>
            </a:r>
          </a:p>
        </p:txBody>
      </p:sp>
      <p:sp>
        <p:nvSpPr>
          <p:cNvPr id="41" name="TextBox 41"/>
          <p:cNvSpPr txBox="1"/>
          <p:nvPr/>
        </p:nvSpPr>
        <p:spPr>
          <a:xfrm>
            <a:off x="8138551" y="2855597"/>
            <a:ext cx="3039030" cy="303688"/>
          </a:xfrm>
          <a:prstGeom prst="rect">
            <a:avLst/>
          </a:prstGeom>
        </p:spPr>
        <p:txBody>
          <a:bodyPr lIns="0" tIns="0" rIns="0" bIns="0" rtlCol="0" anchor="t">
            <a:spAutoFit/>
          </a:bodyPr>
          <a:lstStyle/>
          <a:p>
            <a:pPr algn="l">
              <a:lnSpc>
                <a:spcPts val="2333"/>
              </a:lnSpc>
            </a:pPr>
            <a:r>
              <a:rPr lang="en-US" sz="2000" b="1" dirty="0">
                <a:solidFill>
                  <a:srgbClr val="041F60"/>
                </a:solidFill>
                <a:latin typeface="Gotham Bold"/>
                <a:ea typeface="Gotham Bold"/>
                <a:cs typeface="Gotham Bold"/>
                <a:sym typeface="Gotham Bold"/>
              </a:rPr>
              <a:t>Modeling</a:t>
            </a:r>
          </a:p>
        </p:txBody>
      </p:sp>
      <p:sp>
        <p:nvSpPr>
          <p:cNvPr id="42" name="TextBox 42"/>
          <p:cNvSpPr txBox="1"/>
          <p:nvPr/>
        </p:nvSpPr>
        <p:spPr>
          <a:xfrm>
            <a:off x="12367464" y="4271691"/>
            <a:ext cx="5647526" cy="918383"/>
          </a:xfrm>
          <a:prstGeom prst="rect">
            <a:avLst/>
          </a:prstGeom>
        </p:spPr>
        <p:txBody>
          <a:bodyPr lIns="0" tIns="0" rIns="0" bIns="0" rtlCol="0" anchor="t">
            <a:spAutoFit/>
          </a:bodyPr>
          <a:lstStyle/>
          <a:p>
            <a:pPr marL="0" lvl="1" indent="0" algn="l">
              <a:lnSpc>
                <a:spcPts val="2487"/>
              </a:lnSpc>
              <a:spcBef>
                <a:spcPct val="0"/>
              </a:spcBef>
            </a:pPr>
            <a:r>
              <a:rPr lang="en-US" sz="1599" dirty="0">
                <a:solidFill>
                  <a:srgbClr val="002266"/>
                </a:solidFill>
                <a:latin typeface="Canva Sans"/>
                <a:ea typeface="Canva Sans"/>
                <a:cs typeface="Canva Sans"/>
                <a:sym typeface="Canva Sans"/>
              </a:rPr>
              <a:t>Using Data </a:t>
            </a:r>
            <a:r>
              <a:rPr lang="en-US" sz="1599" u="none" strike="noStrike" dirty="0">
                <a:solidFill>
                  <a:srgbClr val="002266"/>
                </a:solidFill>
                <a:latin typeface="Canva Sans"/>
                <a:ea typeface="Canva Sans"/>
                <a:cs typeface="Canva Sans"/>
                <a:sym typeface="Canva Sans"/>
              </a:rPr>
              <a:t>Analysis Expressions (DAX) to create calculated columns, measures, KPIs, and business logic that enhance analytical capabilities within Power BI.</a:t>
            </a:r>
          </a:p>
        </p:txBody>
      </p:sp>
      <p:sp>
        <p:nvSpPr>
          <p:cNvPr id="43" name="TextBox 43"/>
          <p:cNvSpPr txBox="1"/>
          <p:nvPr/>
        </p:nvSpPr>
        <p:spPr>
          <a:xfrm>
            <a:off x="8640608" y="4445729"/>
            <a:ext cx="3039030" cy="303688"/>
          </a:xfrm>
          <a:prstGeom prst="rect">
            <a:avLst/>
          </a:prstGeom>
        </p:spPr>
        <p:txBody>
          <a:bodyPr lIns="0" tIns="0" rIns="0" bIns="0" rtlCol="0" anchor="t">
            <a:spAutoFit/>
          </a:bodyPr>
          <a:lstStyle/>
          <a:p>
            <a:pPr algn="l">
              <a:lnSpc>
                <a:spcPts val="2333"/>
              </a:lnSpc>
            </a:pPr>
            <a:r>
              <a:rPr lang="en-US" sz="2000" b="1">
                <a:solidFill>
                  <a:srgbClr val="041F60"/>
                </a:solidFill>
                <a:latin typeface="Gotham Bold"/>
                <a:ea typeface="Gotham Bold"/>
                <a:cs typeface="Gotham Bold"/>
                <a:sym typeface="Gotham Bold"/>
              </a:rPr>
              <a:t>DAX &amp; Measures</a:t>
            </a:r>
          </a:p>
        </p:txBody>
      </p:sp>
      <p:sp>
        <p:nvSpPr>
          <p:cNvPr id="44" name="TextBox 44"/>
          <p:cNvSpPr txBox="1"/>
          <p:nvPr/>
        </p:nvSpPr>
        <p:spPr>
          <a:xfrm>
            <a:off x="11679638" y="7375475"/>
            <a:ext cx="6106304" cy="1232681"/>
          </a:xfrm>
          <a:prstGeom prst="rect">
            <a:avLst/>
          </a:prstGeom>
        </p:spPr>
        <p:txBody>
          <a:bodyPr lIns="0" tIns="0" rIns="0" bIns="0" rtlCol="0" anchor="t">
            <a:spAutoFit/>
          </a:bodyPr>
          <a:lstStyle/>
          <a:p>
            <a:pPr marL="0" lvl="1" indent="0" algn="l">
              <a:lnSpc>
                <a:spcPts val="2487"/>
              </a:lnSpc>
              <a:spcBef>
                <a:spcPct val="0"/>
              </a:spcBef>
            </a:pPr>
            <a:r>
              <a:rPr lang="en-US" sz="1599" dirty="0">
                <a:solidFill>
                  <a:srgbClr val="002266"/>
                </a:solidFill>
                <a:latin typeface="Canva Sans"/>
                <a:ea typeface="Canva Sans"/>
                <a:cs typeface="Canva Sans"/>
                <a:sym typeface="Canva Sans"/>
              </a:rPr>
              <a:t>A </a:t>
            </a:r>
            <a:r>
              <a:rPr lang="en-US" sz="1599" u="none" strike="noStrike" dirty="0">
                <a:solidFill>
                  <a:srgbClr val="002266"/>
                </a:solidFill>
                <a:latin typeface="Canva Sans"/>
                <a:ea typeface="Canva Sans"/>
                <a:cs typeface="Canva Sans"/>
                <a:sym typeface="Canva Sans"/>
              </a:rPr>
              <a:t>structured collection of visuals, KPIs, and insights organized into one or more pages. The report communicates findings and provides a deeper understanding of the data.</a:t>
            </a:r>
          </a:p>
          <a:p>
            <a:pPr algn="l">
              <a:lnSpc>
                <a:spcPts val="2487"/>
              </a:lnSpc>
              <a:spcBef>
                <a:spcPct val="0"/>
              </a:spcBef>
            </a:pPr>
            <a:endParaRPr lang="en-US" sz="1599" u="none" strike="noStrike" dirty="0">
              <a:solidFill>
                <a:srgbClr val="002266"/>
              </a:solidFill>
              <a:latin typeface="Canva Sans"/>
              <a:ea typeface="Canva Sans"/>
              <a:cs typeface="Canva Sans"/>
              <a:sym typeface="Canva Sans"/>
            </a:endParaRPr>
          </a:p>
        </p:txBody>
      </p:sp>
      <p:sp>
        <p:nvSpPr>
          <p:cNvPr id="45" name="TextBox 45"/>
          <p:cNvSpPr txBox="1"/>
          <p:nvPr/>
        </p:nvSpPr>
        <p:spPr>
          <a:xfrm>
            <a:off x="8024160" y="7578545"/>
            <a:ext cx="3039030" cy="303688"/>
          </a:xfrm>
          <a:prstGeom prst="rect">
            <a:avLst/>
          </a:prstGeom>
        </p:spPr>
        <p:txBody>
          <a:bodyPr lIns="0" tIns="0" rIns="0" bIns="0" rtlCol="0" anchor="t">
            <a:spAutoFit/>
          </a:bodyPr>
          <a:lstStyle/>
          <a:p>
            <a:pPr algn="l">
              <a:lnSpc>
                <a:spcPts val="2333"/>
              </a:lnSpc>
            </a:pPr>
            <a:r>
              <a:rPr lang="en-US" sz="2000" b="1">
                <a:solidFill>
                  <a:srgbClr val="041F60"/>
                </a:solidFill>
                <a:latin typeface="Gotham Bold"/>
                <a:ea typeface="Gotham Bold"/>
                <a:cs typeface="Gotham Bold"/>
                <a:sym typeface="Gotham Bold"/>
              </a:rPr>
              <a:t>Report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0-#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750" fill="hold"/>
                                        <p:tgtEl>
                                          <p:spTgt spid="34"/>
                                        </p:tgtEl>
                                        <p:attrNameLst>
                                          <p:attrName>ppt_x</p:attrName>
                                        </p:attrNameLst>
                                      </p:cBhvr>
                                      <p:tavLst>
                                        <p:tav tm="0">
                                          <p:val>
                                            <p:strVal val="0-#ppt_w/2"/>
                                          </p:val>
                                        </p:tav>
                                        <p:tav tm="100000">
                                          <p:val>
                                            <p:strVal val="#ppt_x"/>
                                          </p:val>
                                        </p:tav>
                                      </p:tavLst>
                                    </p:anim>
                                    <p:anim calcmode="lin" valueType="num">
                                      <p:cBhvr additive="base">
                                        <p:cTn id="13" dur="750" fill="hold"/>
                                        <p:tgtEl>
                                          <p:spTgt spid="34"/>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750"/>
                                        <p:tgtEl>
                                          <p:spTgt spid="20"/>
                                        </p:tgtEl>
                                      </p:cBhvr>
                                    </p:animEffect>
                                  </p:childTnLst>
                                </p:cTn>
                              </p:par>
                            </p:childTnLst>
                          </p:cTn>
                        </p:par>
                        <p:par>
                          <p:cTn id="18" fill="hold">
                            <p:stCondLst>
                              <p:cond delay="225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275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325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3750"/>
                            </p:stCondLst>
                            <p:childTnLst>
                              <p:par>
                                <p:cTn id="31" presetID="10"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par>
                          <p:cTn id="34" fill="hold">
                            <p:stCondLst>
                              <p:cond delay="4250"/>
                            </p:stCondLst>
                            <p:childTnLst>
                              <p:par>
                                <p:cTn id="35" presetID="10"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par>
                          <p:cTn id="38" fill="hold">
                            <p:stCondLst>
                              <p:cond delay="4750"/>
                            </p:stCondLst>
                            <p:childTnLst>
                              <p:par>
                                <p:cTn id="39" presetID="10" presetClass="entr" presetSubtype="0"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5750"/>
                            </p:stCondLst>
                            <p:childTnLst>
                              <p:par>
                                <p:cTn id="47" presetID="10"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par>
                          <p:cTn id="50" fill="hold">
                            <p:stCondLst>
                              <p:cond delay="6250"/>
                            </p:stCondLst>
                            <p:childTnLst>
                              <p:par>
                                <p:cTn id="51" presetID="10"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par>
                          <p:cTn id="54" fill="hold">
                            <p:stCondLst>
                              <p:cond delay="6750"/>
                            </p:stCondLst>
                            <p:childTnLst>
                              <p:par>
                                <p:cTn id="55" presetID="10" presetClass="entr" presetSubtype="0"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par>
                          <p:cTn id="58" fill="hold">
                            <p:stCondLst>
                              <p:cond delay="7250"/>
                            </p:stCondLst>
                            <p:childTnLst>
                              <p:par>
                                <p:cTn id="59" presetID="10" presetClass="entr" presetSubtype="0"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par>
                          <p:cTn id="62" fill="hold">
                            <p:stCondLst>
                              <p:cond delay="7750"/>
                            </p:stCondLst>
                            <p:childTnLst>
                              <p:par>
                                <p:cTn id="63" presetID="10" presetClass="entr" presetSubtype="0"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8250"/>
                            </p:stCondLst>
                            <p:childTnLst>
                              <p:par>
                                <p:cTn id="67" presetID="10" presetClass="entr" presetSubtype="0"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childTnLst>
                          </p:cTn>
                        </p:par>
                        <p:par>
                          <p:cTn id="70" fill="hold">
                            <p:stCondLst>
                              <p:cond delay="8750"/>
                            </p:stCondLst>
                            <p:childTnLst>
                              <p:par>
                                <p:cTn id="71" presetID="10" presetClass="entr" presetSubtype="0" fill="hold" grpId="0"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par>
                          <p:cTn id="74" fill="hold">
                            <p:stCondLst>
                              <p:cond delay="9250"/>
                            </p:stCondLst>
                            <p:childTnLst>
                              <p:par>
                                <p:cTn id="75" presetID="10" presetClass="entr" presetSubtype="0" fill="hold" grpId="0" nodeType="after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par>
                          <p:cTn id="78" fill="hold">
                            <p:stCondLst>
                              <p:cond delay="9750"/>
                            </p:stCondLst>
                            <p:childTnLst>
                              <p:par>
                                <p:cTn id="79" presetID="10" presetClass="entr" presetSubtype="0" fill="hold" grpId="0" nodeType="after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childTnLst>
                          </p:cTn>
                        </p:par>
                        <p:par>
                          <p:cTn id="82" fill="hold">
                            <p:stCondLst>
                              <p:cond delay="10250"/>
                            </p:stCondLst>
                            <p:childTnLst>
                              <p:par>
                                <p:cTn id="83" presetID="10" presetClass="entr" presetSubtype="0"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500"/>
                                        <p:tgtEl>
                                          <p:spTgt spid="26"/>
                                        </p:tgtEl>
                                      </p:cBhvr>
                                    </p:animEffect>
                                  </p:childTnLst>
                                </p:cTn>
                              </p:par>
                            </p:childTnLst>
                          </p:cTn>
                        </p:par>
                        <p:par>
                          <p:cTn id="86" fill="hold">
                            <p:stCondLst>
                              <p:cond delay="10750"/>
                            </p:stCondLst>
                            <p:childTnLst>
                              <p:par>
                                <p:cTn id="87" presetID="10" presetClass="entr" presetSubtype="0" fill="hold" grpId="0" nodeType="after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par>
                          <p:cTn id="90" fill="hold">
                            <p:stCondLst>
                              <p:cond delay="11250"/>
                            </p:stCondLst>
                            <p:childTnLst>
                              <p:par>
                                <p:cTn id="91" presetID="10" presetClass="entr" presetSubtype="0" fill="hold" grpId="0" nodeType="after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childTnLst>
                          </p:cTn>
                        </p:par>
                        <p:par>
                          <p:cTn id="94" fill="hold">
                            <p:stCondLst>
                              <p:cond delay="11750"/>
                            </p:stCondLst>
                            <p:childTnLst>
                              <p:par>
                                <p:cTn id="95" presetID="10" presetClass="entr" presetSubtype="0" fill="hold" grpId="0" nodeType="after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500"/>
                                        <p:tgtEl>
                                          <p:spTgt spid="13"/>
                                        </p:tgtEl>
                                      </p:cBhvr>
                                    </p:animEffect>
                                  </p:childTnLst>
                                </p:cTn>
                              </p:par>
                            </p:childTnLst>
                          </p:cTn>
                        </p:par>
                        <p:par>
                          <p:cTn id="98" fill="hold">
                            <p:stCondLst>
                              <p:cond delay="12250"/>
                            </p:stCondLst>
                            <p:childTnLst>
                              <p:par>
                                <p:cTn id="99" presetID="10" presetClass="entr" presetSubtype="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childTnLst>
                                </p:cTn>
                              </p:par>
                            </p:childTnLst>
                          </p:cTn>
                        </p:par>
                        <p:par>
                          <p:cTn id="102" fill="hold">
                            <p:stCondLst>
                              <p:cond delay="12750"/>
                            </p:stCondLst>
                            <p:childTnLst>
                              <p:par>
                                <p:cTn id="103" presetID="10" presetClass="entr" presetSubtype="0" fill="hold" grpId="0" nodeType="after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childTnLst>
                          </p:cTn>
                        </p:par>
                        <p:par>
                          <p:cTn id="106" fill="hold">
                            <p:stCondLst>
                              <p:cond delay="13250"/>
                            </p:stCondLst>
                            <p:childTnLst>
                              <p:par>
                                <p:cTn id="107" presetID="10" presetClass="entr" presetSubtype="0" fill="hold" grpId="0" nodeType="after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fade">
                                      <p:cBhvr>
                                        <p:cTn id="109" dur="500"/>
                                        <p:tgtEl>
                                          <p:spTgt spid="11"/>
                                        </p:tgtEl>
                                      </p:cBhvr>
                                    </p:animEffect>
                                  </p:childTnLst>
                                </p:cTn>
                              </p:par>
                            </p:childTnLst>
                          </p:cTn>
                        </p:par>
                        <p:par>
                          <p:cTn id="110" fill="hold">
                            <p:stCondLst>
                              <p:cond delay="13750"/>
                            </p:stCondLst>
                            <p:childTnLst>
                              <p:par>
                                <p:cTn id="111" presetID="10" presetClass="entr" presetSubtype="0" fill="hold" grpId="0" nodeType="after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fade">
                                      <p:cBhvr>
                                        <p:cTn id="113" dur="500"/>
                                        <p:tgtEl>
                                          <p:spTgt spid="38"/>
                                        </p:tgtEl>
                                      </p:cBhvr>
                                    </p:animEffect>
                                  </p:childTnLst>
                                </p:cTn>
                              </p:par>
                            </p:childTnLst>
                          </p:cTn>
                        </p:par>
                        <p:par>
                          <p:cTn id="114" fill="hold">
                            <p:stCondLst>
                              <p:cond delay="14250"/>
                            </p:stCondLst>
                            <p:childTnLst>
                              <p:par>
                                <p:cTn id="115" presetID="10" presetClass="entr" presetSubtype="0"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childTnLst>
                                </p:cTn>
                              </p:par>
                            </p:childTnLst>
                          </p:cTn>
                        </p:par>
                        <p:par>
                          <p:cTn id="118" fill="hold">
                            <p:stCondLst>
                              <p:cond delay="14750"/>
                            </p:stCondLst>
                            <p:childTnLst>
                              <p:par>
                                <p:cTn id="119" presetID="10" presetClass="entr" presetSubtype="0" fill="hold" grpId="0" nodeType="after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fade">
                                      <p:cBhvr>
                                        <p:cTn id="121" dur="500"/>
                                        <p:tgtEl>
                                          <p:spTgt spid="31"/>
                                        </p:tgtEl>
                                      </p:cBhvr>
                                    </p:animEffect>
                                  </p:childTnLst>
                                </p:cTn>
                              </p:par>
                            </p:childTnLst>
                          </p:cTn>
                        </p:par>
                        <p:par>
                          <p:cTn id="122" fill="hold">
                            <p:stCondLst>
                              <p:cond delay="15250"/>
                            </p:stCondLst>
                            <p:childTnLst>
                              <p:par>
                                <p:cTn id="123" presetID="10" presetClass="entr" presetSubtype="0" fill="hold" grpId="0" nodeType="after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fade">
                                      <p:cBhvr>
                                        <p:cTn id="125" dur="500"/>
                                        <p:tgtEl>
                                          <p:spTgt spid="32"/>
                                        </p:tgtEl>
                                      </p:cBhvr>
                                    </p:animEffect>
                                  </p:childTnLst>
                                </p:cTn>
                              </p:par>
                            </p:childTnLst>
                          </p:cTn>
                        </p:par>
                        <p:par>
                          <p:cTn id="126" fill="hold">
                            <p:stCondLst>
                              <p:cond delay="15750"/>
                            </p:stCondLst>
                            <p:childTnLst>
                              <p:par>
                                <p:cTn id="127" presetID="10" presetClass="entr" presetSubtype="0" fill="hold" grpId="0" nodeType="after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fade">
                                      <p:cBhvr>
                                        <p:cTn id="129" dur="500"/>
                                        <p:tgtEl>
                                          <p:spTgt spid="45"/>
                                        </p:tgtEl>
                                      </p:cBhvr>
                                    </p:animEffect>
                                  </p:childTnLst>
                                </p:cTn>
                              </p:par>
                            </p:childTnLst>
                          </p:cTn>
                        </p:par>
                        <p:par>
                          <p:cTn id="130" fill="hold">
                            <p:stCondLst>
                              <p:cond delay="16250"/>
                            </p:stCondLst>
                            <p:childTnLst>
                              <p:par>
                                <p:cTn id="131" presetID="10" presetClass="entr" presetSubtype="0" fill="hold" grpId="0" nodeType="after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500"/>
                                        <p:tgtEl>
                                          <p:spTgt spid="29"/>
                                        </p:tgtEl>
                                      </p:cBhvr>
                                    </p:animEffect>
                                  </p:childTnLst>
                                </p:cTn>
                              </p:par>
                            </p:childTnLst>
                          </p:cTn>
                        </p:par>
                        <p:par>
                          <p:cTn id="134" fill="hold">
                            <p:stCondLst>
                              <p:cond delay="16750"/>
                            </p:stCondLst>
                            <p:childTnLst>
                              <p:par>
                                <p:cTn id="135" presetID="10" presetClass="entr" presetSubtype="0" fill="hold" grpId="0" nodeType="afterEffect">
                                  <p:stCondLst>
                                    <p:cond delay="0"/>
                                  </p:stCondLst>
                                  <p:childTnLst>
                                    <p:set>
                                      <p:cBhvr>
                                        <p:cTn id="136" dur="1" fill="hold">
                                          <p:stCondLst>
                                            <p:cond delay="0"/>
                                          </p:stCondLst>
                                        </p:cTn>
                                        <p:tgtEl>
                                          <p:spTgt spid="44"/>
                                        </p:tgtEl>
                                        <p:attrNameLst>
                                          <p:attrName>style.visibility</p:attrName>
                                        </p:attrNameLst>
                                      </p:cBhvr>
                                      <p:to>
                                        <p:strVal val="visible"/>
                                      </p:to>
                                    </p:set>
                                    <p:animEffect transition="in" filter="fade">
                                      <p:cBhvr>
                                        <p:cTn id="137" dur="500"/>
                                        <p:tgtEl>
                                          <p:spTgt spid="44"/>
                                        </p:tgtEl>
                                      </p:cBhvr>
                                    </p:animEffect>
                                  </p:childTnLst>
                                </p:cTn>
                              </p:par>
                            </p:childTnLst>
                          </p:cTn>
                        </p:par>
                        <p:par>
                          <p:cTn id="138" fill="hold">
                            <p:stCondLst>
                              <p:cond delay="17250"/>
                            </p:stCondLst>
                            <p:childTnLst>
                              <p:par>
                                <p:cTn id="139" presetID="10" presetClass="entr" presetSubtype="0" fill="hold" grpId="0" nodeType="afterEffect">
                                  <p:stCondLst>
                                    <p:cond delay="0"/>
                                  </p:stCondLst>
                                  <p:childTnLst>
                                    <p:set>
                                      <p:cBhvr>
                                        <p:cTn id="140" dur="1" fill="hold">
                                          <p:stCondLst>
                                            <p:cond delay="0"/>
                                          </p:stCondLst>
                                        </p:cTn>
                                        <p:tgtEl>
                                          <p:spTgt spid="15"/>
                                        </p:tgtEl>
                                        <p:attrNameLst>
                                          <p:attrName>style.visibility</p:attrName>
                                        </p:attrNameLst>
                                      </p:cBhvr>
                                      <p:to>
                                        <p:strVal val="visible"/>
                                      </p:to>
                                    </p:set>
                                    <p:animEffect transition="in" filter="fade">
                                      <p:cBhvr>
                                        <p:cTn id="141" dur="500"/>
                                        <p:tgtEl>
                                          <p:spTgt spid="15"/>
                                        </p:tgtEl>
                                      </p:cBhvr>
                                    </p:animEffect>
                                  </p:childTnLst>
                                </p:cTn>
                              </p:par>
                            </p:childTnLst>
                          </p:cTn>
                        </p:par>
                        <p:par>
                          <p:cTn id="142" fill="hold">
                            <p:stCondLst>
                              <p:cond delay="17750"/>
                            </p:stCondLst>
                            <p:childTnLst>
                              <p:par>
                                <p:cTn id="143" presetID="10" presetClass="entr" presetSubtype="0" fill="hold" grpId="0" nodeType="afterEffect">
                                  <p:stCondLst>
                                    <p:cond delay="0"/>
                                  </p:stCondLst>
                                  <p:childTnLst>
                                    <p:set>
                                      <p:cBhvr>
                                        <p:cTn id="144" dur="1" fill="hold">
                                          <p:stCondLst>
                                            <p:cond delay="0"/>
                                          </p:stCondLst>
                                        </p:cTn>
                                        <p:tgtEl>
                                          <p:spTgt spid="16"/>
                                        </p:tgtEl>
                                        <p:attrNameLst>
                                          <p:attrName>style.visibility</p:attrName>
                                        </p:attrNameLst>
                                      </p:cBhvr>
                                      <p:to>
                                        <p:strVal val="visible"/>
                                      </p:to>
                                    </p:set>
                                    <p:animEffect transition="in" filter="fade">
                                      <p:cBhvr>
                                        <p:cTn id="145" dur="500"/>
                                        <p:tgtEl>
                                          <p:spTgt spid="16"/>
                                        </p:tgtEl>
                                      </p:cBhvr>
                                    </p:animEffect>
                                  </p:childTnLst>
                                </p:cTn>
                              </p:par>
                            </p:childTnLst>
                          </p:cTn>
                        </p:par>
                        <p:par>
                          <p:cTn id="146" fill="hold">
                            <p:stCondLst>
                              <p:cond delay="18250"/>
                            </p:stCondLst>
                            <p:childTnLst>
                              <p:par>
                                <p:cTn id="147" presetID="10" presetClass="entr" presetSubtype="0" fill="hold" grpId="0" nodeType="afterEffect">
                                  <p:stCondLst>
                                    <p:cond delay="0"/>
                                  </p:stCondLst>
                                  <p:childTnLst>
                                    <p:set>
                                      <p:cBhvr>
                                        <p:cTn id="148" dur="1" fill="hold">
                                          <p:stCondLst>
                                            <p:cond delay="0"/>
                                          </p:stCondLst>
                                        </p:cTn>
                                        <p:tgtEl>
                                          <p:spTgt spid="23"/>
                                        </p:tgtEl>
                                        <p:attrNameLst>
                                          <p:attrName>style.visibility</p:attrName>
                                        </p:attrNameLst>
                                      </p:cBhvr>
                                      <p:to>
                                        <p:strVal val="visible"/>
                                      </p:to>
                                    </p:set>
                                    <p:animEffect transition="in" filter="fade">
                                      <p:cBhvr>
                                        <p:cTn id="149" dur="500"/>
                                        <p:tgtEl>
                                          <p:spTgt spid="23"/>
                                        </p:tgtEl>
                                      </p:cBhvr>
                                    </p:animEffect>
                                  </p:childTnLst>
                                </p:cTn>
                              </p:par>
                            </p:childTnLst>
                          </p:cTn>
                        </p:par>
                        <p:par>
                          <p:cTn id="150" fill="hold">
                            <p:stCondLst>
                              <p:cond delay="18750"/>
                            </p:stCondLst>
                            <p:childTnLst>
                              <p:par>
                                <p:cTn id="151" presetID="10" presetClass="entr" presetSubtype="0" fill="hold" grpId="0" nodeType="after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fade">
                                      <p:cBhvr>
                                        <p:cTn id="153" dur="500"/>
                                        <p:tgtEl>
                                          <p:spTgt spid="36"/>
                                        </p:tgtEl>
                                      </p:cBhvr>
                                    </p:animEffect>
                                  </p:childTnLst>
                                </p:cTn>
                              </p:par>
                            </p:childTnLst>
                          </p:cTn>
                        </p:par>
                        <p:par>
                          <p:cTn id="154" fill="hold">
                            <p:stCondLst>
                              <p:cond delay="19250"/>
                            </p:stCondLst>
                            <p:childTnLst>
                              <p:par>
                                <p:cTn id="155" presetID="10" presetClass="entr" presetSubtype="0" fill="hold" grpId="0" nodeType="afterEffect">
                                  <p:stCondLst>
                                    <p:cond delay="0"/>
                                  </p:stCondLst>
                                  <p:childTnLst>
                                    <p:set>
                                      <p:cBhvr>
                                        <p:cTn id="156" dur="1" fill="hold">
                                          <p:stCondLst>
                                            <p:cond delay="0"/>
                                          </p:stCondLst>
                                        </p:cTn>
                                        <p:tgtEl>
                                          <p:spTgt spid="14"/>
                                        </p:tgtEl>
                                        <p:attrNameLst>
                                          <p:attrName>style.visibility</p:attrName>
                                        </p:attrNameLst>
                                      </p:cBhvr>
                                      <p:to>
                                        <p:strVal val="visible"/>
                                      </p:to>
                                    </p:set>
                                    <p:animEffect transition="in" filter="fade">
                                      <p:cBhvr>
                                        <p:cTn id="157" dur="500"/>
                                        <p:tgtEl>
                                          <p:spTgt spid="14"/>
                                        </p:tgtEl>
                                      </p:cBhvr>
                                    </p:animEffect>
                                  </p:childTnLst>
                                </p:cTn>
                              </p:par>
                            </p:childTnLst>
                          </p:cTn>
                        </p:par>
                        <p:par>
                          <p:cTn id="158" fill="hold">
                            <p:stCondLst>
                              <p:cond delay="19750"/>
                            </p:stCondLst>
                            <p:childTnLst>
                              <p:par>
                                <p:cTn id="159" presetID="10" presetClass="entr" presetSubtype="0" fill="hold" grpId="0" nodeType="afterEffect">
                                  <p:stCondLst>
                                    <p:cond delay="0"/>
                                  </p:stCondLst>
                                  <p:childTnLst>
                                    <p:set>
                                      <p:cBhvr>
                                        <p:cTn id="160" dur="1" fill="hold">
                                          <p:stCondLst>
                                            <p:cond delay="0"/>
                                          </p:stCondLst>
                                        </p:cTn>
                                        <p:tgtEl>
                                          <p:spTgt spid="17"/>
                                        </p:tgtEl>
                                        <p:attrNameLst>
                                          <p:attrName>style.visibility</p:attrName>
                                        </p:attrNameLst>
                                      </p:cBhvr>
                                      <p:to>
                                        <p:strVal val="visible"/>
                                      </p:to>
                                    </p:set>
                                    <p:animEffect transition="in" filter="fade">
                                      <p:cBhvr>
                                        <p:cTn id="1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animBg="1"/>
      <p:bldP spid="22" grpId="0" animBg="1"/>
      <p:bldP spid="23" grpId="0" animBg="1"/>
      <p:bldP spid="24" grpId="0" animBg="1"/>
      <p:bldP spid="26" grpId="0" animBg="1"/>
      <p:bldP spid="27" grpId="0" animBg="1"/>
      <p:bldP spid="28" grpId="0" animBg="1"/>
      <p:bldP spid="29" grpId="0" animBg="1"/>
      <p:bldP spid="30" grpId="0" animBg="1"/>
      <p:bldP spid="31" grpId="0" animBg="1"/>
      <p:bldP spid="32" grpId="0" animBg="1"/>
      <p:bldP spid="33" grpId="0" animBg="1"/>
      <p:bldP spid="36" grpId="0"/>
      <p:bldP spid="37" grpId="0"/>
      <p:bldP spid="38" grpId="0"/>
      <p:bldP spid="39" grpId="0"/>
      <p:bldP spid="40" grpId="0"/>
      <p:bldP spid="41" grpId="0"/>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DFE"/>
        </a:solidFill>
        <a:effectLst/>
      </p:bgPr>
    </p:bg>
    <p:spTree>
      <p:nvGrpSpPr>
        <p:cNvPr id="1" name=""/>
        <p:cNvGrpSpPr/>
        <p:nvPr/>
      </p:nvGrpSpPr>
      <p:grpSpPr>
        <a:xfrm>
          <a:off x="0" y="0"/>
          <a:ext cx="0" cy="0"/>
          <a:chOff x="0" y="0"/>
          <a:chExt cx="0" cy="0"/>
        </a:xfrm>
      </p:grpSpPr>
      <p:sp>
        <p:nvSpPr>
          <p:cNvPr id="2" name="Freeform 2"/>
          <p:cNvSpPr/>
          <p:nvPr/>
        </p:nvSpPr>
        <p:spPr>
          <a:xfrm rot="-4721942" flipV="1">
            <a:off x="-8742978" y="-1975091"/>
            <a:ext cx="19543355" cy="11921447"/>
          </a:xfrm>
          <a:custGeom>
            <a:avLst/>
            <a:gdLst/>
            <a:ahLst/>
            <a:cxnLst/>
            <a:rect l="l" t="t" r="r" b="b"/>
            <a:pathLst>
              <a:path w="19543355" h="11921447">
                <a:moveTo>
                  <a:pt x="0" y="11921447"/>
                </a:moveTo>
                <a:lnTo>
                  <a:pt x="19543356" y="11921447"/>
                </a:lnTo>
                <a:lnTo>
                  <a:pt x="19543356" y="0"/>
                </a:lnTo>
                <a:lnTo>
                  <a:pt x="0" y="0"/>
                </a:lnTo>
                <a:lnTo>
                  <a:pt x="0" y="1192144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807243">
            <a:off x="15856465" y="-2144330"/>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297264" y="675896"/>
            <a:ext cx="11301259" cy="4280352"/>
          </a:xfrm>
          <a:custGeom>
            <a:avLst/>
            <a:gdLst/>
            <a:ahLst/>
            <a:cxnLst/>
            <a:rect l="l" t="t" r="r" b="b"/>
            <a:pathLst>
              <a:path w="11301259" h="4280352">
                <a:moveTo>
                  <a:pt x="0" y="0"/>
                </a:moveTo>
                <a:lnTo>
                  <a:pt x="11301259" y="0"/>
                </a:lnTo>
                <a:lnTo>
                  <a:pt x="11301259" y="4280352"/>
                </a:lnTo>
                <a:lnTo>
                  <a:pt x="0" y="4280352"/>
                </a:lnTo>
                <a:lnTo>
                  <a:pt x="0" y="0"/>
                </a:lnTo>
                <a:close/>
              </a:path>
            </a:pathLst>
          </a:custGeom>
          <a:blipFill>
            <a:blip r:embed="rId6"/>
            <a:stretch>
              <a:fillRect/>
            </a:stretch>
          </a:blipFill>
          <a:ln cap="sq">
            <a:noFill/>
            <a:prstDash val="solid"/>
            <a:miter/>
          </a:ln>
        </p:spPr>
        <p:txBody>
          <a:bodyPr/>
          <a:lstStyle/>
          <a:p>
            <a:endParaRPr lang="en-US"/>
          </a:p>
        </p:txBody>
      </p:sp>
      <p:sp>
        <p:nvSpPr>
          <p:cNvPr id="5" name="Freeform 5"/>
          <p:cNvSpPr/>
          <p:nvPr/>
        </p:nvSpPr>
        <p:spPr>
          <a:xfrm>
            <a:off x="5297264" y="5086350"/>
            <a:ext cx="11301259" cy="5071440"/>
          </a:xfrm>
          <a:custGeom>
            <a:avLst/>
            <a:gdLst/>
            <a:ahLst/>
            <a:cxnLst/>
            <a:rect l="l" t="t" r="r" b="b"/>
            <a:pathLst>
              <a:path w="11301259" h="5071440">
                <a:moveTo>
                  <a:pt x="0" y="0"/>
                </a:moveTo>
                <a:lnTo>
                  <a:pt x="11301259" y="0"/>
                </a:lnTo>
                <a:lnTo>
                  <a:pt x="11301259" y="5071440"/>
                </a:lnTo>
                <a:lnTo>
                  <a:pt x="0" y="5071440"/>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256774" y="421008"/>
            <a:ext cx="5448300" cy="721992"/>
          </a:xfrm>
          <a:prstGeom prst="rect">
            <a:avLst/>
          </a:prstGeom>
        </p:spPr>
        <p:txBody>
          <a:bodyPr lIns="0" tIns="0" rIns="0" bIns="0" rtlCol="0" anchor="t">
            <a:spAutoFit/>
          </a:bodyPr>
          <a:lstStyle/>
          <a:p>
            <a:pPr marL="0" lvl="0" indent="0" algn="l">
              <a:lnSpc>
                <a:spcPts val="5625"/>
              </a:lnSpc>
              <a:spcBef>
                <a:spcPct val="0"/>
              </a:spcBef>
            </a:pPr>
            <a:r>
              <a:rPr lang="en-US" sz="4800" b="1" u="none" strike="noStrike" dirty="0">
                <a:solidFill>
                  <a:srgbClr val="FFFFFF"/>
                </a:solidFill>
                <a:latin typeface="Gotham Bold"/>
                <a:ea typeface="Gotham Bold"/>
                <a:cs typeface="Gotham Bold"/>
                <a:sym typeface="Gotham Bold"/>
              </a:rPr>
              <a:t>Data Cleaning</a:t>
            </a:r>
          </a:p>
        </p:txBody>
      </p:sp>
      <p:sp>
        <p:nvSpPr>
          <p:cNvPr id="7" name="TextBox 7"/>
          <p:cNvSpPr txBox="1"/>
          <p:nvPr/>
        </p:nvSpPr>
        <p:spPr>
          <a:xfrm>
            <a:off x="16934900" y="2524045"/>
            <a:ext cx="1353100" cy="479280"/>
          </a:xfrm>
          <a:prstGeom prst="rect">
            <a:avLst/>
          </a:prstGeom>
        </p:spPr>
        <p:txBody>
          <a:bodyPr lIns="0" tIns="0" rIns="0" bIns="0" rtlCol="0" anchor="t">
            <a:spAutoFit/>
          </a:bodyPr>
          <a:lstStyle/>
          <a:p>
            <a:pPr algn="l">
              <a:lnSpc>
                <a:spcPts val="3521"/>
              </a:lnSpc>
            </a:pPr>
            <a:r>
              <a:rPr lang="en-US" sz="2515" b="1" spc="-25">
                <a:solidFill>
                  <a:srgbClr val="00205B"/>
                </a:solidFill>
                <a:latin typeface="Calibri (MS) Bold"/>
                <a:ea typeface="Calibri (MS) Bold"/>
                <a:cs typeface="Calibri (MS) Bold"/>
                <a:sym typeface="Calibri (MS) Bold"/>
              </a:rPr>
              <a:t>Before</a:t>
            </a:r>
          </a:p>
        </p:txBody>
      </p:sp>
      <p:sp>
        <p:nvSpPr>
          <p:cNvPr id="8" name="TextBox 8"/>
          <p:cNvSpPr txBox="1"/>
          <p:nvPr/>
        </p:nvSpPr>
        <p:spPr>
          <a:xfrm>
            <a:off x="16934900" y="6899196"/>
            <a:ext cx="984122" cy="479280"/>
          </a:xfrm>
          <a:prstGeom prst="rect">
            <a:avLst/>
          </a:prstGeom>
        </p:spPr>
        <p:txBody>
          <a:bodyPr lIns="0" tIns="0" rIns="0" bIns="0" rtlCol="0" anchor="t">
            <a:spAutoFit/>
          </a:bodyPr>
          <a:lstStyle/>
          <a:p>
            <a:pPr algn="l">
              <a:lnSpc>
                <a:spcPts val="3521"/>
              </a:lnSpc>
            </a:pPr>
            <a:r>
              <a:rPr lang="en-US" sz="2515" b="1" spc="-25">
                <a:solidFill>
                  <a:srgbClr val="00205B"/>
                </a:solidFill>
                <a:latin typeface="Calibri (MS) Bold"/>
                <a:ea typeface="Calibri (MS) Bold"/>
                <a:cs typeface="Calibri (MS) Bold"/>
                <a:sym typeface="Calibri (MS) Bold"/>
              </a:rPr>
              <a:t>After</a:t>
            </a:r>
          </a:p>
        </p:txBody>
      </p:sp>
      <p:grpSp>
        <p:nvGrpSpPr>
          <p:cNvPr id="9" name="Group 9"/>
          <p:cNvGrpSpPr/>
          <p:nvPr/>
        </p:nvGrpSpPr>
        <p:grpSpPr>
          <a:xfrm>
            <a:off x="-258797" y="2816072"/>
            <a:ext cx="3693458" cy="4971718"/>
            <a:chOff x="0" y="0"/>
            <a:chExt cx="1421807" cy="1913877"/>
          </a:xfrm>
        </p:grpSpPr>
        <p:sp>
          <p:nvSpPr>
            <p:cNvPr id="10" name="Freeform 10"/>
            <p:cNvSpPr/>
            <p:nvPr/>
          </p:nvSpPr>
          <p:spPr>
            <a:xfrm>
              <a:off x="0" y="0"/>
              <a:ext cx="1421811" cy="1913877"/>
            </a:xfrm>
            <a:custGeom>
              <a:avLst/>
              <a:gdLst/>
              <a:ahLst/>
              <a:cxnLst/>
              <a:rect l="l" t="t" r="r" b="b"/>
              <a:pathLst>
                <a:path w="1421811" h="1913877">
                  <a:moveTo>
                    <a:pt x="1007546" y="38122"/>
                  </a:moveTo>
                  <a:cubicBezTo>
                    <a:pt x="985847" y="13865"/>
                    <a:pt x="954841" y="0"/>
                    <a:pt x="922295" y="0"/>
                  </a:cubicBezTo>
                  <a:lnTo>
                    <a:pt x="114385" y="0"/>
                  </a:lnTo>
                  <a:cubicBezTo>
                    <a:pt x="51213" y="1"/>
                    <a:pt x="1" y="51211"/>
                    <a:pt x="0" y="114384"/>
                  </a:cubicBezTo>
                  <a:lnTo>
                    <a:pt x="0" y="501214"/>
                  </a:lnTo>
                  <a:lnTo>
                    <a:pt x="0" y="1465392"/>
                  </a:lnTo>
                  <a:cubicBezTo>
                    <a:pt x="0" y="1528565"/>
                    <a:pt x="51211" y="1579776"/>
                    <a:pt x="114384" y="1579776"/>
                  </a:cubicBezTo>
                  <a:lnTo>
                    <a:pt x="548770" y="1579776"/>
                  </a:lnTo>
                  <a:cubicBezTo>
                    <a:pt x="581316" y="1579776"/>
                    <a:pt x="612322" y="1593641"/>
                    <a:pt x="634021" y="1617898"/>
                  </a:cubicBezTo>
                  <a:lnTo>
                    <a:pt x="864685" y="1875756"/>
                  </a:lnTo>
                  <a:cubicBezTo>
                    <a:pt x="886385" y="1900013"/>
                    <a:pt x="917391" y="1913878"/>
                    <a:pt x="949938" y="1913877"/>
                  </a:cubicBezTo>
                  <a:lnTo>
                    <a:pt x="1307423" y="1913877"/>
                  </a:lnTo>
                  <a:cubicBezTo>
                    <a:pt x="1337760" y="1913878"/>
                    <a:pt x="1366854" y="1901828"/>
                    <a:pt x="1388306" y="1880378"/>
                  </a:cubicBezTo>
                  <a:cubicBezTo>
                    <a:pt x="1409758" y="1858927"/>
                    <a:pt x="1421810" y="1829834"/>
                    <a:pt x="1421811" y="1799497"/>
                  </a:cubicBezTo>
                  <a:lnTo>
                    <a:pt x="1421811" y="562247"/>
                  </a:lnTo>
                  <a:cubicBezTo>
                    <a:pt x="1421811" y="522943"/>
                    <a:pt x="1407324" y="485019"/>
                    <a:pt x="1381119" y="455726"/>
                  </a:cubicBezTo>
                  <a:close/>
                </a:path>
              </a:pathLst>
            </a:custGeom>
            <a:blipFill>
              <a:blip r:embed="rId8"/>
              <a:stretch>
                <a:fillRect l="-63116" r="-63116"/>
              </a:stretch>
            </a:blipFill>
          </p:spPr>
          <p:txBody>
            <a:bodyPr/>
            <a:lstStyle/>
            <a:p>
              <a:endParaRPr 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250" fill="hold"/>
                                        <p:tgtEl>
                                          <p:spTgt spid="9"/>
                                        </p:tgtEl>
                                        <p:attrNameLst>
                                          <p:attrName>ppt_x</p:attrName>
                                        </p:attrNameLst>
                                      </p:cBhvr>
                                      <p:tavLst>
                                        <p:tav tm="0">
                                          <p:val>
                                            <p:strVal val="0-#ppt_w/2"/>
                                          </p:val>
                                        </p:tav>
                                        <p:tav tm="100000">
                                          <p:val>
                                            <p:strVal val="#ppt_x"/>
                                          </p:val>
                                        </p:tav>
                                      </p:tavLst>
                                    </p:anim>
                                    <p:anim calcmode="lin" valueType="num">
                                      <p:cBhvr additive="base">
                                        <p:cTn id="13" dur="12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250"/>
                                        <p:tgtEl>
                                          <p:spTgt spid="4"/>
                                        </p:tgtEl>
                                      </p:cBhvr>
                                    </p:animEffect>
                                  </p:childTnLst>
                                </p:cTn>
                              </p:par>
                            </p:childTnLst>
                          </p:cTn>
                        </p:par>
                        <p:par>
                          <p:cTn id="18" fill="hold">
                            <p:stCondLst>
                              <p:cond delay="375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250"/>
                                        <p:tgtEl>
                                          <p:spTgt spid="7"/>
                                        </p:tgtEl>
                                      </p:cBhvr>
                                    </p:animEffect>
                                  </p:childTnLst>
                                </p:cTn>
                              </p:par>
                            </p:childTnLst>
                          </p:cTn>
                        </p:par>
                        <p:par>
                          <p:cTn id="22" fill="hold">
                            <p:stCondLst>
                              <p:cond delay="50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250"/>
                                        <p:tgtEl>
                                          <p:spTgt spid="5"/>
                                        </p:tgtEl>
                                      </p:cBhvr>
                                    </p:animEffect>
                                  </p:childTnLst>
                                </p:cTn>
                              </p:par>
                            </p:childTnLst>
                          </p:cTn>
                        </p:par>
                        <p:par>
                          <p:cTn id="26" fill="hold">
                            <p:stCondLst>
                              <p:cond delay="625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167</TotalTime>
  <Words>1057</Words>
  <Application>Microsoft Office PowerPoint</Application>
  <PresentationFormat>Custom</PresentationFormat>
  <Paragraphs>174</Paragraphs>
  <Slides>15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Canva Sans</vt:lpstr>
      <vt:lpstr>Gotham Bold</vt:lpstr>
      <vt:lpstr>Arial</vt:lpstr>
      <vt:lpstr>Calibri (MS)</vt:lpstr>
      <vt:lpstr>Calibri (MS) Bold</vt:lpstr>
      <vt:lpstr>Canva Sans Bold</vt:lpstr>
      <vt:lpstr>Aptos</vt:lpstr>
      <vt:lpstr>Calibri</vt:lpstr>
      <vt:lpstr>Telegraf Bold</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UK TRAIN 08112025 v1</dc:title>
  <cp:lastModifiedBy>Ahmed Gamal Abdelaal Yousef</cp:lastModifiedBy>
  <cp:revision>4</cp:revision>
  <dcterms:created xsi:type="dcterms:W3CDTF">2006-08-16T00:00:00Z</dcterms:created>
  <dcterms:modified xsi:type="dcterms:W3CDTF">2025-11-28T16:41:11Z</dcterms:modified>
  <dc:identifier>DAG4GkCcFfg</dc:identifier>
</cp:coreProperties>
</file>